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Lst>
  <p:notesMasterIdLst>
    <p:notesMasterId r:id="rId19"/>
  </p:notesMasterIdLst>
  <p:handoutMasterIdLst>
    <p:handoutMasterId r:id="rId20"/>
  </p:handoutMasterIdLst>
  <p:sldIdLst>
    <p:sldId id="2146846860" r:id="rId4"/>
    <p:sldId id="2146846861" r:id="rId5"/>
    <p:sldId id="2147375017" r:id="rId6"/>
    <p:sldId id="2147375076" r:id="rId7"/>
    <p:sldId id="2147375018" r:id="rId8"/>
    <p:sldId id="2147375074" r:id="rId9"/>
    <p:sldId id="2147375075" r:id="rId10"/>
    <p:sldId id="257" r:id="rId11"/>
    <p:sldId id="520" r:id="rId12"/>
    <p:sldId id="2146846854" r:id="rId13"/>
    <p:sldId id="2146846855" r:id="rId14"/>
    <p:sldId id="2146846856" r:id="rId15"/>
    <p:sldId id="2146846857" r:id="rId16"/>
    <p:sldId id="518" r:id="rId17"/>
    <p:sldId id="2146846859" r:id="rId18"/>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F71"/>
    <a:srgbClr val="FFFFCC"/>
    <a:srgbClr val="F5E98F"/>
    <a:srgbClr val="F8EE00"/>
    <a:srgbClr val="233BC2"/>
    <a:srgbClr val="F3AA0C"/>
    <a:srgbClr val="CC900A"/>
    <a:srgbClr val="CFD867"/>
    <a:srgbClr val="B2D8AC"/>
    <a:srgbClr val="25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autoAdjust="0"/>
    <p:restoredTop sz="95904" autoAdjust="0"/>
  </p:normalViewPr>
  <p:slideViewPr>
    <p:cSldViewPr snapToGrid="0">
      <p:cViewPr>
        <p:scale>
          <a:sx n="100" d="100"/>
          <a:sy n="100" d="100"/>
        </p:scale>
        <p:origin x="1512" y="784"/>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2/10/22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2/10/22</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01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90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ma14="http://schemas.microsoft.com/office/mac/drawingml/2011/main" xmlns=""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dirty="0"/>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42" y="6363913"/>
            <a:ext cx="831063"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18"/>
            <a:ext cx="9936876" cy="4427883"/>
          </a:xfrm>
          <a:prstGeom prst="rect">
            <a:avLst/>
          </a:prstGeom>
        </p:spPr>
        <p:txBody>
          <a:bodyPr lIns="0" tIns="0" rIns="0" bIns="0">
            <a:noAutofit/>
          </a:bodyPr>
          <a:lstStyle>
            <a:lvl1pPr marL="0" indent="0">
              <a:lnSpc>
                <a:spcPct val="100000"/>
              </a:lnSpc>
              <a:buNone/>
              <a:defRPr sz="1400" b="0" i="0" baseline="0">
                <a:solidFill>
                  <a:schemeClr val="tx2"/>
                </a:solidFill>
                <a:latin typeface="IBM Plex Sans" panose="020B0503050203000203"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baseline="0">
                <a:solidFill>
                  <a:schemeClr val="accent1"/>
                </a:solidFill>
                <a:latin typeface="IBM Plex Sans" panose="020B0503050203000203"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dirty="0"/>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7313295" cy="285750"/>
          </a:xfrm>
        </p:spPr>
        <p:txBody>
          <a:bodyPr lIns="0" tIns="0" rIns="0" bIns="0">
            <a:noAutofit/>
          </a:bodyPr>
          <a:lstStyle>
            <a:lvl1pPr marL="0" indent="0">
              <a:buNone/>
              <a:defRPr sz="1999" baseline="0">
                <a:solidFill>
                  <a:schemeClr val="tx2"/>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7313295" cy="285750"/>
          </a:xfrm>
        </p:spPr>
        <p:txBody>
          <a:bodyPr lIns="0" tIns="0" rIns="0" bIns="0">
            <a:noAutofit/>
          </a:bodyPr>
          <a:lstStyle>
            <a:lvl1pPr marL="0" indent="0">
              <a:buNone/>
              <a:defRPr sz="1999" baseline="0">
                <a:solidFill>
                  <a:schemeClr val="accent1"/>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Heading</a:t>
            </a:r>
          </a:p>
        </p:txBody>
      </p:sp>
      <p:sp>
        <p:nvSpPr>
          <p:cNvPr id="9" name="Rectangle 8">
            <a:extLst>
              <a:ext uri="{FF2B5EF4-FFF2-40B4-BE49-F238E27FC236}">
                <a16:creationId xmlns:a16="http://schemas.microsoft.com/office/drawing/2014/main" id="{F90BE72B-0176-094A-80F4-D378BB6E48D8}"/>
              </a:ext>
            </a:extLst>
          </p:cNvPr>
          <p:cNvSpPr/>
          <p:nvPr userDrawn="1"/>
        </p:nvSpPr>
        <p:spPr>
          <a:xfrm>
            <a:off x="0" y="-1197"/>
            <a:ext cx="12188825" cy="65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Cloud Engagement Hub">
            <a:extLst>
              <a:ext uri="{FF2B5EF4-FFF2-40B4-BE49-F238E27FC236}">
                <a16:creationId xmlns:a16="http://schemas.microsoft.com/office/drawing/2014/main" id="{6492BF0F-B94B-564F-A928-B581A9467154}"/>
              </a:ext>
            </a:extLst>
          </p:cNvPr>
          <p:cNvSpPr txBox="1"/>
          <p:nvPr userDrawn="1"/>
        </p:nvSpPr>
        <p:spPr>
          <a:xfrm>
            <a:off x="4666217" y="6467575"/>
            <a:ext cx="2856391" cy="292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15" tIns="91415" rIns="91415" bIns="91415">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ctr" defTabSz="3656576" rtl="0" eaLnBrk="1" latinLnBrk="0" hangingPunct="1"/>
            <a:r>
              <a:rPr kumimoji="0" lang="en-US" sz="700" b="0" i="0" u="none" strike="noStrike" cap="none" spc="140" normalizeH="0" baseline="0" dirty="0">
                <a:ln>
                  <a:noFill/>
                </a:ln>
                <a:solidFill>
                  <a:srgbClr val="929292"/>
                </a:solidFill>
                <a:effectLst/>
                <a:uFillTx/>
                <a:latin typeface="Helvetica Light" panose="020B0403020202020204" pitchFamily="34" charset="0"/>
                <a:sym typeface="IBM Plex Sans Medium"/>
              </a:rPr>
              <a:t>CLOUD JOURNEY OPTIMIZATION TEAM 2021</a:t>
            </a:r>
          </a:p>
        </p:txBody>
      </p:sp>
    </p:spTree>
    <p:extLst>
      <p:ext uri="{BB962C8B-B14F-4D97-AF65-F5344CB8AC3E}">
        <p14:creationId xmlns:p14="http://schemas.microsoft.com/office/powerpoint/2010/main" val="24979124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D367-A512-7543-8C6D-6E2B4A894E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8AB27-50C6-0A42-9F26-F2C21BBF8D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FC315-0D87-224D-8CD1-07DEAF95B041}"/>
              </a:ext>
            </a:extLst>
          </p:cNvPr>
          <p:cNvSpPr>
            <a:spLocks noGrp="1"/>
          </p:cNvSpPr>
          <p:nvPr>
            <p:ph type="dt" sz="half" idx="10"/>
          </p:nvPr>
        </p:nvSpPr>
        <p:spPr/>
        <p:txBody>
          <a:bodyPr/>
          <a:lstStyle/>
          <a:p>
            <a:fld id="{BC9EBEFD-5BD8-A44B-9401-66AA9870B4C7}" type="datetimeFigureOut">
              <a:rPr lang="en-US" smtClean="0"/>
              <a:t>2/11/22</a:t>
            </a:fld>
            <a:endParaRPr lang="en-US"/>
          </a:p>
        </p:txBody>
      </p:sp>
      <p:sp>
        <p:nvSpPr>
          <p:cNvPr id="5" name="Footer Placeholder 4">
            <a:extLst>
              <a:ext uri="{FF2B5EF4-FFF2-40B4-BE49-F238E27FC236}">
                <a16:creationId xmlns:a16="http://schemas.microsoft.com/office/drawing/2014/main" id="{FAD8C014-3EC1-F741-B0C3-2BD68DBC8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D709B-75CE-6B4A-B67F-D9C211C953CB}"/>
              </a:ext>
            </a:extLst>
          </p:cNvPr>
          <p:cNvSpPr>
            <a:spLocks noGrp="1"/>
          </p:cNvSpPr>
          <p:nvPr>
            <p:ph type="sldNum" sz="quarter" idx="12"/>
          </p:nvPr>
        </p:nvSpPr>
        <p:spPr/>
        <p:txBody>
          <a:bodyPr/>
          <a:lstStyle/>
          <a:p>
            <a:fld id="{B69C4FFC-CF65-BE40-869C-BAE401060660}" type="slidenum">
              <a:rPr lang="en-US" smtClean="0"/>
              <a:t>‹#›</a:t>
            </a:fld>
            <a:endParaRPr lang="en-US"/>
          </a:p>
        </p:txBody>
      </p:sp>
    </p:spTree>
    <p:extLst>
      <p:ext uri="{BB962C8B-B14F-4D97-AF65-F5344CB8AC3E}">
        <p14:creationId xmlns:p14="http://schemas.microsoft.com/office/powerpoint/2010/main" val="516768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8.png"/><Relationship Id="rId2"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8.png"/><Relationship Id="rId2" Type="http://schemas.openxmlformats.org/officeDocument/2006/relationships/slideLayout" Target="../slideLayouts/slideLayout41.xml"/><Relationship Id="rId16"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 id="2147483759" r:id="rId23"/>
    <p:sldLayoutId id="2147483760" r:id="rId24"/>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BMStockTrader"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tiff"/><Relationship Id="rId7"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22.xml"/><Relationship Id="rId6" Type="http://schemas.openxmlformats.org/officeDocument/2006/relationships/image" Target="../media/image24.png"/><Relationship Id="rId11" Type="http://schemas.openxmlformats.org/officeDocument/2006/relationships/image" Target="../media/image25.png"/><Relationship Id="rId5" Type="http://schemas.openxmlformats.org/officeDocument/2006/relationships/image" Target="../media/image23.png"/><Relationship Id="rId10" Type="http://schemas.openxmlformats.org/officeDocument/2006/relationships/customXml" Target="../ink/ink3.xml"/><Relationship Id="rId4" Type="http://schemas.openxmlformats.org/officeDocument/2006/relationships/image" Target="../media/image22.tiff"/><Relationship Id="rId9"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kubernetes.io/docs/tasks/run-application/horizontal-pod-autoscale/#support-for-metrics-apis"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hybrid-cloud-engineering/the-ibm-stock-trader-operator-part-1-usage-9737a04b68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3516591"/>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IBM Stock Trader sample for Kubernetes – Basic</a:t>
            </a:r>
          </a:p>
        </p:txBody>
      </p:sp>
      <p:sp>
        <p:nvSpPr>
          <p:cNvPr id="3" name="Rounded Rectangle 2"/>
          <p:cNvSpPr/>
          <p:nvPr/>
        </p:nvSpPr>
        <p:spPr>
          <a:xfrm>
            <a:off x="2226176" y="1877634"/>
            <a:ext cx="1242341"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5632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20445"/>
            <a:ext cx="864008" cy="10347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1784976"/>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57" name="TextBox 56">
            <a:extLst>
              <a:ext uri="{FF2B5EF4-FFF2-40B4-BE49-F238E27FC236}">
                <a16:creationId xmlns:a16="http://schemas.microsoft.com/office/drawing/2014/main" id="{21E87E82-BC6B-B644-BFD8-9E9BEFF7BCC5}"/>
              </a:ext>
            </a:extLst>
          </p:cNvPr>
          <p:cNvSpPr txBox="1"/>
          <p:nvPr/>
        </p:nvSpPr>
        <p:spPr>
          <a:xfrm>
            <a:off x="2226176" y="4184380"/>
            <a:ext cx="9433253" cy="2585323"/>
          </a:xfrm>
          <a:prstGeom prst="rect">
            <a:avLst/>
          </a:prstGeom>
          <a:noFill/>
          <a:ln>
            <a:noFill/>
          </a:ln>
        </p:spPr>
        <p:txBody>
          <a:bodyPr wrap="square" lIns="0" tIns="0" rIns="0" bIns="0" rtlCol="0">
            <a:spAutoFit/>
          </a:bodyPr>
          <a:lstStyle/>
          <a:p>
            <a:r>
              <a:rPr lang="en-US" sz="2000" kern="0" spc="-30" dirty="0">
                <a:latin typeface="Arial"/>
                <a:cs typeface="Arial"/>
              </a:rPr>
              <a:t>This open-source application demonstrates how to build a cloud-native application out of microservices, which connect to services in the cloud.  There is a GitHub org, at </a:t>
            </a:r>
            <a:r>
              <a:rPr lang="en-US" sz="2000" kern="0" spc="-30" dirty="0">
                <a:latin typeface="Arial"/>
                <a:cs typeface="Arial"/>
                <a:hlinkClick r:id="rId3"/>
              </a:rPr>
              <a:t>https://github.com/IBMStockTrader</a:t>
            </a:r>
            <a:r>
              <a:rPr lang="en-US" sz="2000" kern="0" spc="-30" dirty="0">
                <a:latin typeface="Arial"/>
                <a:cs typeface="Arial"/>
              </a:rPr>
              <a:t>, which contains a repository per microservice, as well as an operator repository and a </a:t>
            </a:r>
            <a:r>
              <a:rPr lang="en-US" sz="2000" kern="0" spc="-30" dirty="0" err="1">
                <a:latin typeface="Arial"/>
                <a:cs typeface="Arial"/>
              </a:rPr>
              <a:t>GitOps</a:t>
            </a:r>
            <a:r>
              <a:rPr lang="en-US" sz="2000" kern="0" spc="-30" dirty="0">
                <a:latin typeface="Arial"/>
                <a:cs typeface="Arial"/>
              </a:rPr>
              <a:t> repository.</a:t>
            </a:r>
          </a:p>
          <a:p>
            <a:endParaRPr lang="en-US" sz="800" kern="0" spc="-30" dirty="0">
              <a:latin typeface="Arial"/>
              <a:cs typeface="Arial"/>
            </a:endParaRPr>
          </a:p>
          <a:p>
            <a:r>
              <a:rPr lang="en-US" sz="2000" kern="0" spc="-30" dirty="0">
                <a:latin typeface="Arial"/>
                <a:cs typeface="Arial"/>
              </a:rPr>
              <a:t>Here we see just the 4 </a:t>
            </a:r>
            <a:r>
              <a:rPr lang="en-US" sz="2000" i="1" kern="0" spc="-30" dirty="0">
                <a:latin typeface="Arial"/>
                <a:cs typeface="Arial"/>
              </a:rPr>
              <a:t>mandatory</a:t>
            </a:r>
            <a:r>
              <a:rPr lang="en-US" sz="2000" kern="0" spc="-30" dirty="0">
                <a:latin typeface="Arial"/>
                <a:cs typeface="Arial"/>
              </a:rPr>
              <a:t> microservices, and the </a:t>
            </a:r>
            <a:r>
              <a:rPr lang="en-US" sz="2000" i="1" kern="0" spc="-30" dirty="0">
                <a:latin typeface="Arial"/>
                <a:cs typeface="Arial"/>
              </a:rPr>
              <a:t>mandatory</a:t>
            </a:r>
            <a:r>
              <a:rPr lang="en-US" sz="2000" kern="0" spc="-30" dirty="0">
                <a:latin typeface="Arial"/>
                <a:cs typeface="Arial"/>
              </a:rPr>
              <a:t> managed services (in IBM Cloud, in this case; we also support AWS, Azure and GCP) they depend upon.  On the next slide, we’ll see additional </a:t>
            </a:r>
            <a:r>
              <a:rPr lang="en-US" sz="2000" i="1" kern="0" spc="-30" dirty="0">
                <a:latin typeface="Arial"/>
                <a:cs typeface="Arial"/>
              </a:rPr>
              <a:t>optional</a:t>
            </a:r>
            <a:r>
              <a:rPr lang="en-US" sz="2000" kern="0" spc="-30" dirty="0">
                <a:latin typeface="Arial"/>
                <a:cs typeface="Arial"/>
              </a:rPr>
              <a:t> pieces that demonstrate more advanced concepts, like caching, messaging, notifications and load testing</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33" name="Straight Connector 32">
            <a:extLst>
              <a:ext uri="{FF2B5EF4-FFF2-40B4-BE49-F238E27FC236}">
                <a16:creationId xmlns:a16="http://schemas.microsoft.com/office/drawing/2014/main" id="{BEDD5F3C-9965-054D-9390-A4764F4E6717}"/>
              </a:ext>
            </a:extLst>
          </p:cNvPr>
          <p:cNvCxnSpPr>
            <a:cxnSpLocks/>
            <a:endCxn id="29"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cxnSp>
        <p:nvCxnSpPr>
          <p:cNvPr id="35" name="Straight Connector 34">
            <a:extLst>
              <a:ext uri="{FF2B5EF4-FFF2-40B4-BE49-F238E27FC236}">
                <a16:creationId xmlns:a16="http://schemas.microsoft.com/office/drawing/2014/main" id="{BC87B9FB-66AB-3C42-B995-306AE5B7F2F0}"/>
              </a:ext>
            </a:extLst>
          </p:cNvPr>
          <p:cNvCxnSpPr>
            <a:cxnSpLocks/>
            <a:stCxn id="36" idx="3"/>
            <a:endCxn id="44"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5424594C-D2BE-4D4C-83FD-B1A084D4615B}"/>
              </a:ext>
            </a:extLst>
          </p:cNvPr>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8" name="Straight Connector 37">
            <a:extLst>
              <a:ext uri="{FF2B5EF4-FFF2-40B4-BE49-F238E27FC236}">
                <a16:creationId xmlns:a16="http://schemas.microsoft.com/office/drawing/2014/main" id="{0982C3B4-7A82-8942-A7FD-B182C40DD7A7}"/>
              </a:ext>
            </a:extLst>
          </p:cNvPr>
          <p:cNvCxnSpPr>
            <a:cxnSpLocks/>
            <a:endCxn id="34"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FA36CE-E2C4-8843-83D1-9968AB03189A}"/>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Rounded Rectangle 43">
            <a:extLst>
              <a:ext uri="{FF2B5EF4-FFF2-40B4-BE49-F238E27FC236}">
                <a16:creationId xmlns:a16="http://schemas.microsoft.com/office/drawing/2014/main" id="{CB96BCA9-2452-1244-93A1-C176F113427A}"/>
              </a:ext>
            </a:extLst>
          </p:cNvPr>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cxnSp>
        <p:nvCxnSpPr>
          <p:cNvPr id="45" name="Straight Connector 44">
            <a:extLst>
              <a:ext uri="{FF2B5EF4-FFF2-40B4-BE49-F238E27FC236}">
                <a16:creationId xmlns:a16="http://schemas.microsoft.com/office/drawing/2014/main" id="{CAE595F7-10E9-2846-99C0-93C077B6CA2F}"/>
              </a:ext>
            </a:extLst>
          </p:cNvPr>
          <p:cNvCxnSpPr>
            <a:cxnSpLocks/>
            <a:stCxn id="29" idx="3"/>
            <a:endCxn id="36"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7" name="TextBox 46">
            <a:extLst>
              <a:ext uri="{FF2B5EF4-FFF2-40B4-BE49-F238E27FC236}">
                <a16:creationId xmlns:a16="http://schemas.microsoft.com/office/drawing/2014/main" id="{66284C7E-179F-B047-A0FC-62530F2FA76B}"/>
              </a:ext>
            </a:extLst>
          </p:cNvPr>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8" name="TextBox 47">
            <a:extLst>
              <a:ext uri="{FF2B5EF4-FFF2-40B4-BE49-F238E27FC236}">
                <a16:creationId xmlns:a16="http://schemas.microsoft.com/office/drawing/2014/main" id="{98B10AA0-BDEE-6648-9818-19A1FB288FEF}"/>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Tree>
    <p:extLst>
      <p:ext uri="{BB962C8B-B14F-4D97-AF65-F5344CB8AC3E}">
        <p14:creationId xmlns:p14="http://schemas.microsoft.com/office/powerpoint/2010/main" val="34352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DB2</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764353"/>
            <a:ext cx="5740400" cy="1200329"/>
          </a:xfrm>
          <a:prstGeom prst="rect">
            <a:avLst/>
          </a:prstGeom>
          <a:noFill/>
        </p:spPr>
        <p:txBody>
          <a:bodyPr wrap="square" rtlCol="0">
            <a:spAutoFit/>
          </a:bodyPr>
          <a:lstStyle/>
          <a:p>
            <a:pPr algn="r" defTabSz="914400"/>
            <a:r>
              <a:rPr lang="en-US" sz="1800" b="1" dirty="0">
                <a:solidFill>
                  <a:srgbClr val="0057FF"/>
                </a:solidFill>
                <a:latin typeface="Calibri" panose="020F0502020204030204"/>
              </a:rPr>
              <a:t>IBM</a:t>
            </a:r>
            <a:r>
              <a:rPr lang="en-US" sz="1800" dirty="0">
                <a:solidFill>
                  <a:prstClr val="black"/>
                </a:solidFill>
                <a:latin typeface="Calibri" panose="020F0502020204030204"/>
              </a:rPr>
              <a:t>:  </a:t>
            </a:r>
            <a:r>
              <a:rPr lang="en-US" sz="1800" dirty="0">
                <a:solidFill>
                  <a:srgbClr val="00FF00"/>
                </a:solidFill>
                <a:latin typeface="Calibri" panose="020F0502020204030204"/>
              </a:rPr>
              <a:t>$138.56</a:t>
            </a:r>
          </a:p>
          <a:p>
            <a:pPr algn="r" defTabSz="914400"/>
            <a:r>
              <a:rPr lang="en-US" sz="1800" b="1" dirty="0">
                <a:solidFill>
                  <a:srgbClr val="FF0000"/>
                </a:solidFill>
                <a:latin typeface="Calibri" panose="020F0502020204030204"/>
              </a:rPr>
              <a:t>RHT</a:t>
            </a:r>
            <a:r>
              <a:rPr lang="en-US" sz="1800" dirty="0">
                <a:solidFill>
                  <a:prstClr val="black"/>
                </a:solidFill>
                <a:latin typeface="Calibri" panose="020F0502020204030204"/>
              </a:rPr>
              <a:t>:  $181.58</a:t>
            </a:r>
          </a:p>
          <a:p>
            <a:pPr algn="r" defTabSz="914400"/>
            <a:r>
              <a:rPr lang="en-US" sz="1800" b="1" dirty="0">
                <a:solidFill>
                  <a:prstClr val="black"/>
                </a:solidFill>
                <a:latin typeface="Calibri" panose="020F0502020204030204"/>
              </a:rPr>
              <a:t>TSLA</a:t>
            </a:r>
            <a:r>
              <a:rPr lang="en-US" sz="1800" dirty="0">
                <a:solidFill>
                  <a:prstClr val="black"/>
                </a:solidFill>
                <a:latin typeface="Calibri" panose="020F0502020204030204"/>
              </a:rPr>
              <a:t>: $288.96</a:t>
            </a:r>
          </a:p>
          <a:p>
            <a:pPr algn="r" defTabSz="914400"/>
            <a:r>
              <a:rPr lang="en-US" sz="1800" b="1" dirty="0">
                <a:solidFill>
                  <a:srgbClr val="0057FF"/>
                </a:solidFill>
                <a:latin typeface="Calibri" panose="020F0502020204030204"/>
              </a:rPr>
              <a:t>FB</a:t>
            </a:r>
            <a:r>
              <a:rPr lang="en-US" sz="1800" dirty="0">
                <a:solidFill>
                  <a:prstClr val="black"/>
                </a:solidFill>
                <a:latin typeface="Calibri" panose="020F0502020204030204"/>
              </a:rPr>
              <a:t>:    </a:t>
            </a:r>
            <a:r>
              <a:rPr lang="en-US" sz="1800" dirty="0">
                <a:solidFill>
                  <a:srgbClr val="FF0000"/>
                </a:solidFill>
                <a:latin typeface="Calibri" panose="020F0502020204030204"/>
              </a:rPr>
              <a:t> $173.37</a:t>
            </a:r>
          </a:p>
        </p:txBody>
      </p:sp>
    </p:spTree>
    <p:extLst>
      <p:ext uri="{BB962C8B-B14F-4D97-AF65-F5344CB8AC3E}">
        <p14:creationId xmlns:p14="http://schemas.microsoft.com/office/powerpoint/2010/main" val="395997449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5"/>
            <a:ext cx="1985497" cy="58038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78281" cy="830740"/>
          </a:xfrm>
        </p:spPr>
        <p:txBody>
          <a:bodyPr/>
          <a:lstStyle/>
          <a:p>
            <a:r>
              <a:rPr lang="en-US" sz="2699" dirty="0"/>
              <a:t>IBM Stock Trader sample for Kubernetes – with optional pieces</a:t>
            </a:r>
          </a:p>
        </p:txBody>
      </p:sp>
      <p:sp>
        <p:nvSpPr>
          <p:cNvPr id="3" name="Rounded Rectangle 2"/>
          <p:cNvSpPr/>
          <p:nvPr/>
        </p:nvSpPr>
        <p:spPr>
          <a:xfrm>
            <a:off x="2224639" y="1875376"/>
            <a:ext cx="1238468"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5" name="Rounded Rectangle 4"/>
          <p:cNvSpPr/>
          <p:nvPr/>
        </p:nvSpPr>
        <p:spPr>
          <a:xfrm>
            <a:off x="4430521" y="2969596"/>
            <a:ext cx="1142702" cy="5745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8898982" y="3516438"/>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sp>
        <p:nvSpPr>
          <p:cNvPr id="9" name="Rounded Rectangle 8"/>
          <p:cNvSpPr/>
          <p:nvPr/>
        </p:nvSpPr>
        <p:spPr>
          <a:xfrm>
            <a:off x="10905558" y="4963444"/>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a:t>
            </a:r>
          </a:p>
        </p:txBody>
      </p:sp>
      <p:cxnSp>
        <p:nvCxnSpPr>
          <p:cNvPr id="11" name="Straight Connector 10"/>
          <p:cNvCxnSpPr>
            <a:cxnSpLocks/>
            <a:stCxn id="3" idx="2"/>
            <a:endCxn id="97" idx="0"/>
          </p:cNvCxnSpPr>
          <p:nvPr/>
        </p:nvCxnSpPr>
        <p:spPr>
          <a:xfrm>
            <a:off x="2843873" y="2560997"/>
            <a:ext cx="1780"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73223" y="3256871"/>
            <a:ext cx="3325759" cy="60237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18187"/>
            <a:ext cx="862471" cy="10370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sp>
        <p:nvSpPr>
          <p:cNvPr id="29" name="Rounded Rectangle 28"/>
          <p:cNvSpPr/>
          <p:nvPr/>
        </p:nvSpPr>
        <p:spPr>
          <a:xfrm>
            <a:off x="8868917" y="5565482"/>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IBM Cloud Functions</a:t>
            </a:r>
            <a:endParaRPr lang="en-US" sz="1300" dirty="0">
              <a:solidFill>
                <a:prstClr val="white"/>
              </a:solidFill>
              <a:latin typeface="Arial"/>
            </a:endParaRPr>
          </a:p>
        </p:txBody>
      </p:sp>
      <p:cxnSp>
        <p:nvCxnSpPr>
          <p:cNvPr id="37" name="Straight Connector 36"/>
          <p:cNvCxnSpPr>
            <a:cxnSpLocks/>
            <a:stCxn id="30" idx="3"/>
            <a:endCxn id="8"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94427" y="5306255"/>
            <a:ext cx="811131" cy="6020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06458" y="3576525"/>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30" name="Rounded Rectangle 29"/>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2" name="Straight Connector 31"/>
          <p:cNvCxnSpPr>
            <a:cxnSpLocks/>
            <a:stCxn id="142" idx="3"/>
            <a:endCxn id="26"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flipH="1">
            <a:off x="4997143" y="3544145"/>
            <a:ext cx="4729" cy="4196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2" name="TextBox 41"/>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5" name="Rounded Rectangle 44"/>
          <p:cNvSpPr/>
          <p:nvPr/>
        </p:nvSpPr>
        <p:spPr>
          <a:xfrm>
            <a:off x="6388861" y="1377660"/>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endCxn id="45" idx="1"/>
          </p:cNvCxnSpPr>
          <p:nvPr/>
        </p:nvCxnSpPr>
        <p:spPr>
          <a:xfrm>
            <a:off x="5560766" y="1244537"/>
            <a:ext cx="828095" cy="42874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075921" y="1667207"/>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30"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29" idx="1"/>
          </p:cNvCxnSpPr>
          <p:nvPr/>
        </p:nvCxnSpPr>
        <p:spPr>
          <a:xfrm>
            <a:off x="7547470" y="5298693"/>
            <a:ext cx="1321447" cy="6096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3365" y="5020217"/>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flipH="1">
            <a:off x="4980035" y="4649463"/>
            <a:ext cx="17109" cy="3707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196732" y="3986126"/>
            <a:ext cx="1297841" cy="685621"/>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Tradr (Node UI)</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V="1">
            <a:off x="2845653" y="3599860"/>
            <a:ext cx="0" cy="3862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2168" y="3255211"/>
            <a:ext cx="834564" cy="10737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57212"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702" y="5363027"/>
            <a:ext cx="609447" cy="37627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8314"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1901" y="5070561"/>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68487" y="546447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02173" y="4402848"/>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93186" y="2716681"/>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5979884" y="1254371"/>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77622"/>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2769861"/>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cs typeface="Arial"/>
              </a:rPr>
              <a:t>Purple</a:t>
            </a:r>
            <a:r>
              <a:rPr lang="en-US" sz="1600" kern="0" spc="-30" dirty="0">
                <a:solidFill>
                  <a:prstClr val="black"/>
                </a:solidFill>
                <a:cs typeface="Arial"/>
              </a:rPr>
              <a:t>:</a:t>
            </a:r>
            <a:br>
              <a:rPr lang="en-US" sz="1600" kern="0" spc="-30" dirty="0">
                <a:solidFill>
                  <a:prstClr val="black"/>
                </a:solidFill>
                <a:cs typeface="Arial"/>
              </a:rPr>
            </a:br>
            <a:r>
              <a:rPr lang="en-US" sz="1600" kern="0" spc="-30" dirty="0">
                <a:solidFill>
                  <a:prstClr val="black"/>
                </a:solidFil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flipV="1">
            <a:off x="3446122" y="3256871"/>
            <a:ext cx="984399" cy="17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25955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a:endCxn id="56" idx="1"/>
          </p:cNvCxnSpPr>
          <p:nvPr/>
        </p:nvCxnSpPr>
        <p:spPr>
          <a:xfrm>
            <a:off x="5539967" y="4087222"/>
            <a:ext cx="3262206" cy="7793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291937" y="453473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stCxn id="5" idx="3"/>
            <a:endCxn id="210" idx="1"/>
          </p:cNvCxnSpPr>
          <p:nvPr/>
        </p:nvCxnSpPr>
        <p:spPr>
          <a:xfrm flipV="1">
            <a:off x="5573223" y="2938361"/>
            <a:ext cx="3263072" cy="31851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329B9B-DF35-2840-9B21-C13DA18A2B3E}"/>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Tree>
    <p:extLst>
      <p:ext uri="{BB962C8B-B14F-4D97-AF65-F5344CB8AC3E}">
        <p14:creationId xmlns:p14="http://schemas.microsoft.com/office/powerpoint/2010/main" val="408543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10530"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9174597" cy="430775"/>
          </a:xfrm>
        </p:spPr>
        <p:txBody>
          <a:bodyPr/>
          <a:lstStyle/>
          <a:p>
            <a:r>
              <a:rPr lang="en-US" sz="2799" dirty="0">
                <a:latin typeface="IBM Plex Sans" panose="020B0503050203000203" pitchFamily="34" charset="0"/>
              </a:rPr>
              <a:t>Stock Trader using hyperscaler services – AWS</a:t>
            </a:r>
          </a:p>
        </p:txBody>
      </p:sp>
      <p:sp>
        <p:nvSpPr>
          <p:cNvPr id="5" name="Rounded Rectangle 4"/>
          <p:cNvSpPr/>
          <p:nvPr/>
        </p:nvSpPr>
        <p:spPr>
          <a:xfrm>
            <a:off x="4395688" y="372854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046505"/>
            <a:ext cx="1142702"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934992" y="4129098"/>
            <a:ext cx="1005578" cy="685621"/>
          </a:xfrm>
          <a:prstGeom prst="roundRect">
            <a:avLst/>
          </a:prstGeom>
          <a:solidFill>
            <a:srgbClr val="FFA5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IEX</a:t>
            </a:r>
          </a:p>
        </p:txBody>
      </p:sp>
      <p:sp>
        <p:nvSpPr>
          <p:cNvPr id="9" name="Rounded Rectangle 8"/>
          <p:cNvSpPr/>
          <p:nvPr/>
        </p:nvSpPr>
        <p:spPr>
          <a:xfrm>
            <a:off x="10905558" y="5049364"/>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1732126"/>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34031" y="1555617"/>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POST/GET</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96909"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38037" y="2281285"/>
            <a:ext cx="56122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Publish</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6636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a:off x="5542922" y="4225743"/>
            <a:ext cx="1574235" cy="171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64105" y="4127705"/>
            <a:ext cx="6141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Put</a:t>
            </a:r>
          </a:p>
        </p:txBody>
      </p:sp>
      <p:sp>
        <p:nvSpPr>
          <p:cNvPr id="42" name="TextBox 41"/>
          <p:cNvSpPr txBox="1"/>
          <p:nvPr/>
        </p:nvSpPr>
        <p:spPr>
          <a:xfrm>
            <a:off x="5967660" y="1358929"/>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20981" y="2768837"/>
            <a:ext cx="30577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a:p>
            <a:pPr algn="r" defTabSz="913965">
              <a:defRPr/>
            </a:pPr>
            <a:r>
              <a:rPr lang="en-US" sz="1200" i="1" kern="0" spc="-30" dirty="0">
                <a:solidFill>
                  <a:prstClr val="black"/>
                </a:solidFill>
                <a:latin typeface="Arial"/>
                <a:cs typeface="Arial"/>
              </a:rPr>
              <a:t>SET</a:t>
            </a:r>
          </a:p>
        </p:txBody>
      </p:sp>
      <p:cxnSp>
        <p:nvCxnSpPr>
          <p:cNvPr id="59" name="Straight Connector 58"/>
          <p:cNvCxnSpPr>
            <a:cxnSpLocks/>
          </p:cNvCxnSpPr>
          <p:nvPr/>
        </p:nvCxnSpPr>
        <p:spPr>
          <a:xfrm>
            <a:off x="5502278" y="1294759"/>
            <a:ext cx="2962157" cy="1598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59601" y="5308926"/>
            <a:ext cx="1606104" cy="6979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72620" y="5398309"/>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flipV="1">
            <a:off x="1376734" y="1884617"/>
            <a:ext cx="877276" cy="1381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416899" y="4988970"/>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2866154" y="5188552"/>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4416899" y="6042037"/>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6641309" y="1892457"/>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5559602" y="6562930"/>
            <a:ext cx="534595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083832" y="4193343"/>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flipV="1">
            <a:off x="3526927" y="5717762"/>
            <a:ext cx="681354" cy="2335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323107" y="5188552"/>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8130" y="420842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3484" y="5222453"/>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1382133">
            <a:off x="5565479" y="5642783"/>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67950" y="3855966"/>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48587" y="5633254"/>
            <a:ext cx="1452458" cy="369236"/>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microservice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a:off x="5499562" y="2377966"/>
            <a:ext cx="1578912" cy="2242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289920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a:off x="5538390" y="3371998"/>
            <a:ext cx="1537451" cy="790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692324" y="3189529"/>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599614" y="2422844"/>
            <a:ext cx="399044"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4099606" y="3738465"/>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4662826"/>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08338" y="3523117"/>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59414" y="5388064"/>
            <a:ext cx="1773392" cy="1384634"/>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035155"/>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396712" y="2377967"/>
            <a:ext cx="960148" cy="8772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p:cNvCxnSpPr>
          <p:nvPr/>
        </p:nvCxnSpPr>
        <p:spPr>
          <a:xfrm>
            <a:off x="3396712" y="3255211"/>
            <a:ext cx="998976" cy="92961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89557" y="2723364"/>
            <a:ext cx="833345" cy="184618"/>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PUT/</a:t>
            </a:r>
            <a:r>
              <a:rPr lang="en-US" sz="1200" i="1" kern="0" spc="-30" dirty="0">
                <a:solidFill>
                  <a:prstClr val="black"/>
                </a:solidFill>
                <a:latin typeface="IBM Plex Sans" panose="020B0503050203000203" pitchFamily="34" charset="0"/>
                <a:cs typeface="Arial"/>
              </a:rPr>
              <a: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42893" y="3913203"/>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538391" y="3737040"/>
            <a:ext cx="5250215" cy="2056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71" idx="1"/>
          </p:cNvCxnSpPr>
          <p:nvPr/>
        </p:nvCxnSpPr>
        <p:spPr>
          <a:xfrm flipV="1">
            <a:off x="3396712" y="3242013"/>
            <a:ext cx="999464" cy="131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cxnSp>
        <p:nvCxnSpPr>
          <p:cNvPr id="118" name="Straight Connector 117">
            <a:extLst>
              <a:ext uri="{FF2B5EF4-FFF2-40B4-BE49-F238E27FC236}">
                <a16:creationId xmlns:a16="http://schemas.microsoft.com/office/drawing/2014/main" id="{452A26D1-BB0B-D24F-91CD-48F22FE6C84C}"/>
              </a:ext>
            </a:extLst>
          </p:cNvPr>
          <p:cNvCxnSpPr>
            <a:cxnSpLocks/>
          </p:cNvCxnSpPr>
          <p:nvPr/>
        </p:nvCxnSpPr>
        <p:spPr>
          <a:xfrm>
            <a:off x="8428883" y="1290515"/>
            <a:ext cx="37764" cy="371036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496FB39-A328-2448-B4EA-AE5BECAA77D5}"/>
              </a:ext>
            </a:extLst>
          </p:cNvPr>
          <p:cNvSpPr txBox="1"/>
          <p:nvPr/>
        </p:nvSpPr>
        <p:spPr>
          <a:xfrm rot="2654066">
            <a:off x="5953016" y="513615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495745" y="2812033"/>
            <a:ext cx="1606015" cy="4124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5709E318-CDE3-3E49-B156-C9C827C820F5}"/>
              </a:ext>
            </a:extLst>
          </p:cNvPr>
          <p:cNvSpPr txBox="1"/>
          <p:nvPr/>
        </p:nvSpPr>
        <p:spPr>
          <a:xfrm>
            <a:off x="6276999" y="2587294"/>
            <a:ext cx="76187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Subscribe</a:t>
            </a:r>
          </a:p>
        </p:txBody>
      </p:sp>
      <p:sp>
        <p:nvSpPr>
          <p:cNvPr id="187" name="Rounded Rectangle 186">
            <a:extLst>
              <a:ext uri="{FF2B5EF4-FFF2-40B4-BE49-F238E27FC236}">
                <a16:creationId xmlns:a16="http://schemas.microsoft.com/office/drawing/2014/main" id="{77DCAEC2-52F6-E542-A309-A1EFC91F95EC}"/>
              </a:ext>
            </a:extLst>
          </p:cNvPr>
          <p:cNvSpPr/>
          <p:nvPr/>
        </p:nvSpPr>
        <p:spPr>
          <a:xfrm>
            <a:off x="9009783" y="1462954"/>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00" name="TextBox 199">
            <a:extLst>
              <a:ext uri="{FF2B5EF4-FFF2-40B4-BE49-F238E27FC236}">
                <a16:creationId xmlns:a16="http://schemas.microsoft.com/office/drawing/2014/main" id="{AC6AF780-B044-B742-9B1B-7E7AA057BA2B}"/>
              </a:ext>
            </a:extLst>
          </p:cNvPr>
          <p:cNvSpPr txBox="1"/>
          <p:nvPr/>
        </p:nvSpPr>
        <p:spPr>
          <a:xfrm>
            <a:off x="6370347" y="4318598"/>
            <a:ext cx="61731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Get</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43154" y="3401162"/>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endCxn id="136" idx="1"/>
          </p:cNvCxnSpPr>
          <p:nvPr/>
        </p:nvCxnSpPr>
        <p:spPr>
          <a:xfrm>
            <a:off x="5545714" y="4337472"/>
            <a:ext cx="1619992" cy="15387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19276324">
            <a:off x="7915284" y="5062659"/>
            <a:ext cx="966038"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1711184"/>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548642" y="1161635"/>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97771" y="4126962"/>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9002406" y="236587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63" name="Elbow Connector 162">
            <a:extLst>
              <a:ext uri="{FF2B5EF4-FFF2-40B4-BE49-F238E27FC236}">
                <a16:creationId xmlns:a16="http://schemas.microsoft.com/office/drawing/2014/main" id="{321F7F49-0DAC-8541-81EC-83E86B9B20E8}"/>
              </a:ext>
            </a:extLst>
          </p:cNvPr>
          <p:cNvCxnSpPr>
            <a:cxnSpLocks/>
            <a:endCxn id="176" idx="1"/>
          </p:cNvCxnSpPr>
          <p:nvPr/>
        </p:nvCxnSpPr>
        <p:spPr>
          <a:xfrm>
            <a:off x="5502278" y="1157484"/>
            <a:ext cx="3500129" cy="1551203"/>
          </a:xfrm>
          <a:prstGeom prst="bentConnector3">
            <a:avLst>
              <a:gd name="adj1" fmla="val 88276"/>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6198103" y="-1909788"/>
            <a:ext cx="78851" cy="6824336"/>
          </a:xfrm>
          <a:prstGeom prst="curvedConnector3">
            <a:avLst>
              <a:gd name="adj1" fmla="val 849578"/>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38390" y="4071354"/>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stCxn id="33" idx="1"/>
          </p:cNvCxnSpPr>
          <p:nvPr/>
        </p:nvCxnSpPr>
        <p:spPr>
          <a:xfrm rot="10800000" flipV="1">
            <a:off x="2776497" y="4578697"/>
            <a:ext cx="4301978" cy="829605"/>
          </a:xfrm>
          <a:prstGeom prst="bentConnector3">
            <a:avLst>
              <a:gd name="adj1" fmla="val 100194"/>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a:endCxn id="136" idx="0"/>
          </p:cNvCxnSpPr>
          <p:nvPr/>
        </p:nvCxnSpPr>
        <p:spPr>
          <a:xfrm flipH="1">
            <a:off x="7759912" y="4987144"/>
            <a:ext cx="704523" cy="546269"/>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862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Load testing considerations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6" y="999241"/>
            <a:ext cx="11371083" cy="5632311"/>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Need to enable health checks in the CR yaml (so work isn’t routed to a new pod until it is ready)</a:t>
            </a:r>
          </a:p>
          <a:p>
            <a:pPr marL="914318" lvl="1" indent="-457200">
              <a:buFont typeface="Wingdings" pitchFamily="2" charset="2"/>
              <a:buChar char="Ø"/>
            </a:pPr>
            <a:r>
              <a:rPr lang="en-US" sz="1800" kern="0" spc="-30" dirty="0">
                <a:latin typeface="Arial"/>
                <a:cs typeface="Arial"/>
              </a:rPr>
              <a:t>Ensure they aren’t causing undesired restarts (may need to tune timeouts in constrained environments)</a:t>
            </a:r>
          </a:p>
          <a:p>
            <a:pPr marL="457200" indent="-457200">
              <a:buFont typeface="+mj-lt"/>
              <a:buAutoNum type="arabicPeriod"/>
            </a:pPr>
            <a:r>
              <a:rPr lang="en-US" sz="2000" kern="0" spc="-30" dirty="0">
                <a:latin typeface="Arial"/>
                <a:cs typeface="Arial"/>
              </a:rPr>
              <a:t>Should start with 2 replicas per microservice, to avoid a single point of failure if Kube kills a pod</a:t>
            </a:r>
          </a:p>
          <a:p>
            <a:pPr marL="457200" indent="-457200">
              <a:buFont typeface="+mj-lt"/>
              <a:buAutoNum type="arabicPeriod"/>
            </a:pPr>
            <a:r>
              <a:rPr lang="en-US" sz="2000" kern="0" spc="-30" dirty="0">
                <a:latin typeface="Arial"/>
                <a:cs typeface="Arial"/>
              </a:rPr>
              <a:t>Ensure all is working under a “</a:t>
            </a:r>
            <a:r>
              <a:rPr lang="en-US" sz="1800" kern="0" spc="-30" dirty="0">
                <a:latin typeface="Courier New" panose="02070309020205020404" pitchFamily="49" charset="0"/>
                <a:cs typeface="Courier New" panose="02070309020205020404" pitchFamily="49" charset="0"/>
              </a:rPr>
              <a:t>loopctl.sh 10 1000</a:t>
            </a:r>
            <a:r>
              <a:rPr lang="en-US" sz="2000" kern="0" spc="-30" dirty="0">
                <a:latin typeface="Arial"/>
                <a:cs typeface="Arial"/>
              </a:rPr>
              <a:t>” run before proceeding further</a:t>
            </a:r>
          </a:p>
          <a:p>
            <a:pPr marL="457200" indent="-457200">
              <a:buFont typeface="+mj-lt"/>
              <a:buAutoNum type="arabicPeriod"/>
            </a:pPr>
            <a:r>
              <a:rPr lang="en-US" sz="2000" kern="0" spc="-30" dirty="0">
                <a:latin typeface="Arial"/>
                <a:cs typeface="Arial"/>
              </a:rPr>
              <a:t>Enable autoscaling in the CR yaml for each microservice</a:t>
            </a:r>
          </a:p>
          <a:p>
            <a:pPr marL="914318" lvl="1" indent="-457200">
              <a:buFont typeface="Wingdings" pitchFamily="2" charset="2"/>
              <a:buChar char="Ø"/>
            </a:pPr>
            <a:r>
              <a:rPr lang="en-US" sz="1800" kern="0" spc="-30" dirty="0">
                <a:latin typeface="Arial"/>
                <a:cs typeface="Arial"/>
              </a:rPr>
              <a:t>Tune the maximum replicas per microservice based on your available worker nodes</a:t>
            </a:r>
          </a:p>
          <a:p>
            <a:pPr marL="914318" lvl="1" indent="-457200">
              <a:buFont typeface="Wingdings" pitchFamily="2" charset="2"/>
              <a:buChar char="Ø"/>
            </a:pPr>
            <a:r>
              <a:rPr lang="en-US" sz="1800" kern="0" spc="-30" dirty="0">
                <a:latin typeface="Arial"/>
                <a:cs typeface="Arial"/>
              </a:rPr>
              <a:t>Tune the CPU threshold as desired (it may be difficult to cause scaling since most microservices do very little calculation – mostly they idle waiting on network calls to managed services to do stuff)</a:t>
            </a:r>
          </a:p>
          <a:p>
            <a:pPr marL="914318" lvl="1" indent="-457200">
              <a:buFont typeface="Wingdings" pitchFamily="2" charset="2"/>
              <a:buChar char="Ø"/>
            </a:pPr>
            <a:r>
              <a:rPr lang="en-US" sz="1800" kern="0" spc="-30" dirty="0">
                <a:latin typeface="Arial"/>
                <a:cs typeface="Arial"/>
              </a:rPr>
              <a:t>Might need to move from CPU thresholds to response time thresholds based on </a:t>
            </a:r>
            <a:r>
              <a:rPr lang="en-US" sz="1800" kern="0" spc="-30" dirty="0">
                <a:latin typeface="Arial"/>
                <a:cs typeface="Arial"/>
                <a:hlinkClick r:id="rId2"/>
              </a:rPr>
              <a:t>metrics</a:t>
            </a:r>
            <a:r>
              <a:rPr lang="en-US" sz="1800" kern="0" spc="-30" dirty="0">
                <a:latin typeface="Arial"/>
                <a:cs typeface="Arial"/>
              </a:rPr>
              <a:t>)</a:t>
            </a:r>
          </a:p>
          <a:p>
            <a:pPr marL="457200" indent="-457200">
              <a:buFont typeface="+mj-lt"/>
              <a:buAutoNum type="arabicPeriod"/>
            </a:pPr>
            <a:r>
              <a:rPr lang="en-US" sz="2000" kern="0" spc="-30" dirty="0">
                <a:latin typeface="Arial"/>
                <a:cs typeface="Arial"/>
              </a:rPr>
              <a:t>Likely will need to learn to scale the managed services (databases, messaging, caching) as well, to handle requested concurrent workload and reduce the bottleneck imposed by each service</a:t>
            </a:r>
          </a:p>
          <a:p>
            <a:pPr marL="914318" lvl="1" indent="-457200">
              <a:buFont typeface="Wingdings" pitchFamily="2" charset="2"/>
              <a:buChar char="Ø"/>
            </a:pPr>
            <a:r>
              <a:rPr lang="en-US" sz="1800" kern="0" spc="-30" dirty="0">
                <a:latin typeface="Arial"/>
                <a:cs typeface="Arial"/>
              </a:rPr>
              <a:t>Ensure managed services are “local” to the region where the app lives – don’t egress to the public internet</a:t>
            </a:r>
          </a:p>
          <a:p>
            <a:pPr marL="457200" indent="-457200">
              <a:buFont typeface="+mj-lt"/>
              <a:buAutoNum type="arabicPeriod"/>
            </a:pPr>
            <a:r>
              <a:rPr lang="en-US" sz="2000" kern="0" spc="-30" dirty="0">
                <a:latin typeface="Arial"/>
                <a:cs typeface="Arial"/>
              </a:rPr>
              <a:t>For HA, deploy app to a Kube cluster with worker nodes spanning zones in an MZR, and use managed services that similarly span the MZR (use MZR-compliant storage, etc.)</a:t>
            </a:r>
            <a:endParaRPr lang="en-US" sz="1800" kern="0" spc="-30" dirty="0">
              <a:cs typeface="Arial"/>
            </a:endParaRPr>
          </a:p>
          <a:p>
            <a:pPr marL="457200" indent="-457200">
              <a:buFont typeface="+mj-lt"/>
              <a:buAutoNum type="arabicPeriod"/>
            </a:pPr>
            <a:r>
              <a:rPr lang="en-US" sz="2000" kern="0" spc="-30" dirty="0">
                <a:cs typeface="Arial"/>
              </a:rPr>
              <a:t>Do longer, harder runs, like a “</a:t>
            </a:r>
            <a:r>
              <a:rPr lang="en-US" sz="1800" kern="0" spc="-30" dirty="0">
                <a:latin typeface="Courier New" panose="02070309020205020404" pitchFamily="49" charset="0"/>
                <a:cs typeface="Courier New" panose="02070309020205020404" pitchFamily="49" charset="0"/>
              </a:rPr>
              <a:t>loopctl.sh 20 50000</a:t>
            </a:r>
            <a:r>
              <a:rPr lang="en-US" sz="2000" kern="0" spc="-30" dirty="0">
                <a:cs typeface="Arial"/>
              </a:rPr>
              <a:t>” and see how it behaves over hours or days</a:t>
            </a:r>
            <a:endParaRPr lang="en-US" sz="2000" kern="0" spc="-30" dirty="0">
              <a:latin typeface="Arial"/>
              <a:cs typeface="Arial"/>
            </a:endParaRPr>
          </a:p>
          <a:p>
            <a:pPr marL="457200" indent="-457200">
              <a:buFont typeface="+mj-lt"/>
              <a:buAutoNum type="arabicPeriod"/>
            </a:pPr>
            <a:r>
              <a:rPr lang="en-US" sz="2000" kern="0" spc="-30" dirty="0">
                <a:latin typeface="Arial"/>
                <a:cs typeface="Arial"/>
              </a:rPr>
              <a:t>To do real fault tolerance (to declaratively specify retries, timeouts, rate limits, etc.), enable the service mesh for your Kube cluster/namespace (also enables mutual TLS for better security)</a:t>
            </a:r>
          </a:p>
          <a:p>
            <a:pPr marL="457200" indent="-457200">
              <a:buFont typeface="+mj-lt"/>
              <a:buAutoNum type="arabicPeriod"/>
            </a:pPr>
            <a:r>
              <a:rPr lang="en-US" sz="2000" kern="0" spc="-30" dirty="0">
                <a:latin typeface="Arial"/>
                <a:cs typeface="Arial"/>
              </a:rPr>
              <a:t>Enable chaos testing, like that will kill a pod, or even a node, and</a:t>
            </a:r>
            <a:r>
              <a:rPr lang="en-US" sz="2000" kern="0" spc="-30" dirty="0">
                <a:cs typeface="Arial"/>
              </a:rPr>
              <a:t> see if environment self heals</a:t>
            </a:r>
            <a:endParaRPr lang="en-US" sz="2000" kern="0" spc="-30" dirty="0">
              <a:latin typeface="Arial"/>
              <a:cs typeface="Arial"/>
            </a:endParaRPr>
          </a:p>
          <a:p>
            <a:pPr marL="914318" lvl="1" indent="-457200">
              <a:buFont typeface="Wingdings" pitchFamily="2" charset="2"/>
              <a:buChar char="Ø"/>
            </a:pPr>
            <a:r>
              <a:rPr lang="en-US" sz="1800" kern="0" spc="-30" dirty="0">
                <a:latin typeface="Arial"/>
                <a:cs typeface="Arial"/>
              </a:rPr>
              <a:t>Might need the automatic retries from the service mesh above to not see failures from in-flight transactions)</a:t>
            </a:r>
            <a:endParaRPr lang="en-US" sz="2000" kern="0" spc="-30" dirty="0">
              <a:cs typeface="Arial"/>
            </a:endParaRPr>
          </a:p>
        </p:txBody>
      </p:sp>
    </p:spTree>
    <p:extLst>
      <p:ext uri="{BB962C8B-B14F-4D97-AF65-F5344CB8AC3E}">
        <p14:creationId xmlns:p14="http://schemas.microsoft.com/office/powerpoint/2010/main" val="191741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16F306-550A-384B-8318-FB47A7980B34}"/>
              </a:ext>
            </a:extLst>
          </p:cNvPr>
          <p:cNvSpPr>
            <a:spLocks noGrp="1"/>
          </p:cNvSpPr>
          <p:nvPr>
            <p:ph type="title"/>
          </p:nvPr>
        </p:nvSpPr>
        <p:spPr>
          <a:xfrm>
            <a:off x="170719" y="93990"/>
            <a:ext cx="12104107" cy="861518"/>
          </a:xfrm>
        </p:spPr>
        <p:txBody>
          <a:bodyPr/>
          <a:lstStyle/>
          <a:p>
            <a:r>
              <a:rPr lang="en-US" sz="2799" dirty="0"/>
              <a:t>Stock Trader CI/CD – GitHub Actions as generic pipeline technology</a:t>
            </a:r>
          </a:p>
        </p:txBody>
      </p:sp>
      <p:sp>
        <p:nvSpPr>
          <p:cNvPr id="4" name="Rounded Rectangle 3">
            <a:extLst>
              <a:ext uri="{FF2B5EF4-FFF2-40B4-BE49-F238E27FC236}">
                <a16:creationId xmlns:a16="http://schemas.microsoft.com/office/drawing/2014/main" id="{3F12E4C5-EFA4-EA4B-8312-97097E1CDC4D}"/>
              </a:ext>
            </a:extLst>
          </p:cNvPr>
          <p:cNvSpPr/>
          <p:nvPr/>
        </p:nvSpPr>
        <p:spPr>
          <a:xfrm>
            <a:off x="209818" y="3901084"/>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Commit code in any microservice repository</a:t>
            </a:r>
          </a:p>
        </p:txBody>
      </p:sp>
      <p:sp>
        <p:nvSpPr>
          <p:cNvPr id="5" name="Rounded Rectangle 4">
            <a:extLst>
              <a:ext uri="{FF2B5EF4-FFF2-40B4-BE49-F238E27FC236}">
                <a16:creationId xmlns:a16="http://schemas.microsoft.com/office/drawing/2014/main" id="{5CAE2B87-D487-5141-B0BE-CFED27750723}"/>
              </a:ext>
            </a:extLst>
          </p:cNvPr>
          <p:cNvSpPr/>
          <p:nvPr/>
        </p:nvSpPr>
        <p:spPr>
          <a:xfrm>
            <a:off x="2622706" y="3901084"/>
            <a:ext cx="1853716"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Build code, tag &amp; push image to container registry</a:t>
            </a:r>
          </a:p>
        </p:txBody>
      </p:sp>
      <p:sp>
        <p:nvSpPr>
          <p:cNvPr id="6" name="TextBox 5">
            <a:extLst>
              <a:ext uri="{FF2B5EF4-FFF2-40B4-BE49-F238E27FC236}">
                <a16:creationId xmlns:a16="http://schemas.microsoft.com/office/drawing/2014/main" id="{BFE9C382-C43B-D348-954C-AC19EAE7823B}"/>
              </a:ext>
            </a:extLst>
          </p:cNvPr>
          <p:cNvSpPr txBox="1"/>
          <p:nvPr/>
        </p:nvSpPr>
        <p:spPr>
          <a:xfrm>
            <a:off x="170719" y="5013781"/>
            <a:ext cx="1867333"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portfolio</a:t>
            </a:r>
          </a:p>
        </p:txBody>
      </p:sp>
      <p:sp>
        <p:nvSpPr>
          <p:cNvPr id="7" name="TextBox 6">
            <a:extLst>
              <a:ext uri="{FF2B5EF4-FFF2-40B4-BE49-F238E27FC236}">
                <a16:creationId xmlns:a16="http://schemas.microsoft.com/office/drawing/2014/main" id="{E62731FA-4CF3-C14A-8D56-D764BE4C93C5}"/>
              </a:ext>
            </a:extLst>
          </p:cNvPr>
          <p:cNvSpPr txBox="1"/>
          <p:nvPr/>
        </p:nvSpPr>
        <p:spPr>
          <a:xfrm>
            <a:off x="2878400" y="5020813"/>
            <a:ext cx="1416044"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ECR</a:t>
            </a:r>
          </a:p>
        </p:txBody>
      </p:sp>
      <p:cxnSp>
        <p:nvCxnSpPr>
          <p:cNvPr id="9" name="Straight Arrow Connector 8">
            <a:extLst>
              <a:ext uri="{FF2B5EF4-FFF2-40B4-BE49-F238E27FC236}">
                <a16:creationId xmlns:a16="http://schemas.microsoft.com/office/drawing/2014/main" id="{B5603C93-6169-8C46-BABF-EE11475A56DA}"/>
              </a:ext>
            </a:extLst>
          </p:cNvPr>
          <p:cNvCxnSpPr>
            <a:cxnSpLocks/>
            <a:stCxn id="4" idx="3"/>
            <a:endCxn id="5" idx="1"/>
          </p:cNvCxnSpPr>
          <p:nvPr/>
        </p:nvCxnSpPr>
        <p:spPr>
          <a:xfrm>
            <a:off x="1784208" y="4457432"/>
            <a:ext cx="838498" cy="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A75A1C49-518D-A94D-89FC-DCA29D5DC20A}"/>
              </a:ext>
            </a:extLst>
          </p:cNvPr>
          <p:cNvSpPr/>
          <p:nvPr/>
        </p:nvSpPr>
        <p:spPr>
          <a:xfrm>
            <a:off x="5321071" y="3905697"/>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Update CR yaml in GitOps repo with new tag</a:t>
            </a:r>
          </a:p>
        </p:txBody>
      </p:sp>
      <p:sp>
        <p:nvSpPr>
          <p:cNvPr id="11" name="TextBox 10">
            <a:extLst>
              <a:ext uri="{FF2B5EF4-FFF2-40B4-BE49-F238E27FC236}">
                <a16:creationId xmlns:a16="http://schemas.microsoft.com/office/drawing/2014/main" id="{7377D3F8-D1B2-BB4A-85BE-6C9DF2D5A476}"/>
              </a:ext>
            </a:extLst>
          </p:cNvPr>
          <p:cNvSpPr txBox="1"/>
          <p:nvPr/>
        </p:nvSpPr>
        <p:spPr>
          <a:xfrm>
            <a:off x="5275820" y="5012674"/>
            <a:ext cx="1861884" cy="292183"/>
          </a:xfrm>
          <a:prstGeom prst="rect">
            <a:avLst/>
          </a:prstGeom>
          <a:noFill/>
          <a:ln>
            <a:noFill/>
          </a:ln>
        </p:spPr>
        <p:txBody>
          <a:bodyPr wrap="none" lIns="0" tIns="0" rIns="0" bIns="0" rtlCol="0">
            <a:spAutoFit/>
          </a:bodyPr>
          <a:lstStyle/>
          <a:p>
            <a:r>
              <a:rPr lang="en-US" sz="1899" i="1" kern="0" spc="-30" dirty="0">
                <a:latin typeface="Arial"/>
                <a:cs typeface="Arial"/>
              </a:rPr>
              <a:t>stocktrader-gitops</a:t>
            </a:r>
          </a:p>
        </p:txBody>
      </p:sp>
      <p:cxnSp>
        <p:nvCxnSpPr>
          <p:cNvPr id="13" name="Straight Arrow Connector 12">
            <a:extLst>
              <a:ext uri="{FF2B5EF4-FFF2-40B4-BE49-F238E27FC236}">
                <a16:creationId xmlns:a16="http://schemas.microsoft.com/office/drawing/2014/main" id="{B1EA8884-C8BF-9E40-B0E0-BCA0E16FD7EB}"/>
              </a:ext>
            </a:extLst>
          </p:cNvPr>
          <p:cNvCxnSpPr>
            <a:cxnSpLocks/>
            <a:stCxn id="5" idx="3"/>
            <a:endCxn id="10" idx="1"/>
          </p:cNvCxnSpPr>
          <p:nvPr/>
        </p:nvCxnSpPr>
        <p:spPr>
          <a:xfrm>
            <a:off x="4476421" y="4457432"/>
            <a:ext cx="844650" cy="4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F51A3D3D-7B38-684E-BD51-0A52E1B3CD42}"/>
              </a:ext>
            </a:extLst>
          </p:cNvPr>
          <p:cNvSpPr/>
          <p:nvPr/>
        </p:nvSpPr>
        <p:spPr>
          <a:xfrm>
            <a:off x="5233477" y="1979388"/>
            <a:ext cx="1758812"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Log in &amp; apply CR yaml to desired Kube cluster</a:t>
            </a:r>
            <a:endParaRPr lang="en-US" sz="1600" dirty="0">
              <a:solidFill>
                <a:prstClr val="white"/>
              </a:solidFill>
              <a:latin typeface="Arial"/>
            </a:endParaRPr>
          </a:p>
        </p:txBody>
      </p:sp>
      <p:cxnSp>
        <p:nvCxnSpPr>
          <p:cNvPr id="21" name="Straight Arrow Connector 20">
            <a:extLst>
              <a:ext uri="{FF2B5EF4-FFF2-40B4-BE49-F238E27FC236}">
                <a16:creationId xmlns:a16="http://schemas.microsoft.com/office/drawing/2014/main" id="{340866F8-B409-CB4D-B329-9B98B2A2E834}"/>
              </a:ext>
            </a:extLst>
          </p:cNvPr>
          <p:cNvCxnSpPr>
            <a:cxnSpLocks/>
            <a:stCxn id="10" idx="0"/>
            <a:endCxn id="20" idx="2"/>
          </p:cNvCxnSpPr>
          <p:nvPr/>
        </p:nvCxnSpPr>
        <p:spPr>
          <a:xfrm flipV="1">
            <a:off x="6108266" y="3092084"/>
            <a:ext cx="4617" cy="813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CC27BC74-7FDE-9747-8CB9-AFCA681A4280}"/>
              </a:ext>
            </a:extLst>
          </p:cNvPr>
          <p:cNvSpPr/>
          <p:nvPr/>
        </p:nvSpPr>
        <p:spPr>
          <a:xfrm>
            <a:off x="7836939" y="1969793"/>
            <a:ext cx="2018778"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Operator creates requested Kube resources</a:t>
            </a:r>
          </a:p>
        </p:txBody>
      </p:sp>
      <p:sp>
        <p:nvSpPr>
          <p:cNvPr id="30" name="TextBox 29">
            <a:extLst>
              <a:ext uri="{FF2B5EF4-FFF2-40B4-BE49-F238E27FC236}">
                <a16:creationId xmlns:a16="http://schemas.microsoft.com/office/drawing/2014/main" id="{4FD97B0E-10CF-8847-842F-8038A1C0BAFD}"/>
              </a:ext>
            </a:extLst>
          </p:cNvPr>
          <p:cNvSpPr txBox="1"/>
          <p:nvPr/>
        </p:nvSpPr>
        <p:spPr>
          <a:xfrm>
            <a:off x="6184434" y="3086364"/>
            <a:ext cx="1401622"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EKS</a:t>
            </a:r>
          </a:p>
        </p:txBody>
      </p:sp>
      <p:cxnSp>
        <p:nvCxnSpPr>
          <p:cNvPr id="34" name="Straight Arrow Connector 33">
            <a:extLst>
              <a:ext uri="{FF2B5EF4-FFF2-40B4-BE49-F238E27FC236}">
                <a16:creationId xmlns:a16="http://schemas.microsoft.com/office/drawing/2014/main" id="{26D75655-AF50-4346-AF7F-3FBABBACBE89}"/>
              </a:ext>
            </a:extLst>
          </p:cNvPr>
          <p:cNvCxnSpPr>
            <a:cxnSpLocks/>
            <a:stCxn id="20" idx="3"/>
            <a:endCxn id="26" idx="1"/>
          </p:cNvCxnSpPr>
          <p:nvPr/>
        </p:nvCxnSpPr>
        <p:spPr>
          <a:xfrm flipV="1">
            <a:off x="6992289" y="2526141"/>
            <a:ext cx="844650" cy="9595"/>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345D103-2815-184F-B10E-AECC369D6C68}"/>
              </a:ext>
            </a:extLst>
          </p:cNvPr>
          <p:cNvSpPr txBox="1"/>
          <p:nvPr/>
        </p:nvSpPr>
        <p:spPr>
          <a:xfrm>
            <a:off x="8906880" y="3103504"/>
            <a:ext cx="2959335" cy="246157"/>
          </a:xfrm>
          <a:prstGeom prst="rect">
            <a:avLst/>
          </a:prstGeom>
          <a:noFill/>
          <a:ln>
            <a:noFill/>
          </a:ln>
        </p:spPr>
        <p:txBody>
          <a:bodyPr wrap="none" lIns="0" tIns="0" rIns="0" bIns="0" rtlCol="0">
            <a:spAutoFit/>
          </a:bodyPr>
          <a:lstStyle/>
          <a:p>
            <a:r>
              <a:rPr lang="en-US" sz="1600" i="1" kern="0" spc="-30" dirty="0">
                <a:latin typeface="Arial"/>
                <a:cs typeface="Arial"/>
              </a:rPr>
              <a:t>Such as Deployments, HPAs, etc.</a:t>
            </a:r>
          </a:p>
        </p:txBody>
      </p:sp>
      <p:sp>
        <p:nvSpPr>
          <p:cNvPr id="39" name="Left Brace 38">
            <a:extLst>
              <a:ext uri="{FF2B5EF4-FFF2-40B4-BE49-F238E27FC236}">
                <a16:creationId xmlns:a16="http://schemas.microsoft.com/office/drawing/2014/main" id="{F9A95032-D02D-2044-89B0-EFC20ACCD819}"/>
              </a:ext>
            </a:extLst>
          </p:cNvPr>
          <p:cNvSpPr/>
          <p:nvPr/>
        </p:nvSpPr>
        <p:spPr>
          <a:xfrm rot="16200000">
            <a:off x="3355840" y="2240003"/>
            <a:ext cx="418991" cy="6660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0" name="TextBox 39">
            <a:extLst>
              <a:ext uri="{FF2B5EF4-FFF2-40B4-BE49-F238E27FC236}">
                <a16:creationId xmlns:a16="http://schemas.microsoft.com/office/drawing/2014/main" id="{FE0F7E1C-2B11-7745-903A-139DD75783D5}"/>
              </a:ext>
            </a:extLst>
          </p:cNvPr>
          <p:cNvSpPr txBox="1"/>
          <p:nvPr/>
        </p:nvSpPr>
        <p:spPr>
          <a:xfrm>
            <a:off x="2169334" y="5786656"/>
            <a:ext cx="3235620" cy="292183"/>
          </a:xfrm>
          <a:prstGeom prst="rect">
            <a:avLst/>
          </a:prstGeom>
          <a:noFill/>
          <a:ln>
            <a:noFill/>
          </a:ln>
        </p:spPr>
        <p:txBody>
          <a:bodyPr wrap="none" lIns="0" tIns="0" rIns="0" bIns="0" rtlCol="0">
            <a:spAutoFit/>
          </a:bodyPr>
          <a:lstStyle/>
          <a:p>
            <a:r>
              <a:rPr lang="en-US" sz="1899" i="1" kern="0" spc="-30" dirty="0">
                <a:latin typeface="Arial"/>
                <a:cs typeface="Arial"/>
              </a:rPr>
              <a:t>GitHub Action per microservice</a:t>
            </a:r>
          </a:p>
        </p:txBody>
      </p:sp>
      <p:sp>
        <p:nvSpPr>
          <p:cNvPr id="41" name="Left Brace 40">
            <a:extLst>
              <a:ext uri="{FF2B5EF4-FFF2-40B4-BE49-F238E27FC236}">
                <a16:creationId xmlns:a16="http://schemas.microsoft.com/office/drawing/2014/main" id="{FA0C05B0-9FF1-744E-809C-059B4E2C89F6}"/>
              </a:ext>
            </a:extLst>
          </p:cNvPr>
          <p:cNvSpPr/>
          <p:nvPr/>
        </p:nvSpPr>
        <p:spPr>
          <a:xfrm rot="5400000">
            <a:off x="7335103" y="-683566"/>
            <a:ext cx="418991" cy="46222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2" name="TextBox 41">
            <a:extLst>
              <a:ext uri="{FF2B5EF4-FFF2-40B4-BE49-F238E27FC236}">
                <a16:creationId xmlns:a16="http://schemas.microsoft.com/office/drawing/2014/main" id="{29B78E8F-2317-3146-81FE-0C119AE29942}"/>
              </a:ext>
            </a:extLst>
          </p:cNvPr>
          <p:cNvSpPr txBox="1"/>
          <p:nvPr/>
        </p:nvSpPr>
        <p:spPr>
          <a:xfrm>
            <a:off x="6451381" y="1129194"/>
            <a:ext cx="3114465" cy="292183"/>
          </a:xfrm>
          <a:prstGeom prst="rect">
            <a:avLst/>
          </a:prstGeom>
          <a:noFill/>
          <a:ln>
            <a:noFill/>
          </a:ln>
        </p:spPr>
        <p:txBody>
          <a:bodyPr wrap="none" lIns="0" tIns="0" rIns="0" bIns="0" rtlCol="0">
            <a:spAutoFit/>
          </a:bodyPr>
          <a:lstStyle/>
          <a:p>
            <a:r>
              <a:rPr lang="en-US" sz="1899" i="1" kern="0" spc="-30" dirty="0">
                <a:latin typeface="Arial"/>
                <a:cs typeface="Arial"/>
              </a:rPr>
              <a:t>GitHub Action for GitOps repo</a:t>
            </a:r>
          </a:p>
        </p:txBody>
      </p:sp>
      <p:cxnSp>
        <p:nvCxnSpPr>
          <p:cNvPr id="48" name="Straight Arrow Connector 47">
            <a:extLst>
              <a:ext uri="{FF2B5EF4-FFF2-40B4-BE49-F238E27FC236}">
                <a16:creationId xmlns:a16="http://schemas.microsoft.com/office/drawing/2014/main" id="{D62AAB0C-CD22-A04A-8B9A-A84C9BE988F7}"/>
              </a:ext>
            </a:extLst>
          </p:cNvPr>
          <p:cNvCxnSpPr>
            <a:cxnSpLocks/>
            <a:stCxn id="26" idx="2"/>
          </p:cNvCxnSpPr>
          <p:nvPr/>
        </p:nvCxnSpPr>
        <p:spPr>
          <a:xfrm>
            <a:off x="8846328" y="3082489"/>
            <a:ext cx="0" cy="1151799"/>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62" name="Left Brace 61">
            <a:extLst>
              <a:ext uri="{FF2B5EF4-FFF2-40B4-BE49-F238E27FC236}">
                <a16:creationId xmlns:a16="http://schemas.microsoft.com/office/drawing/2014/main" id="{926F3AC1-733C-9E4A-B4FD-905807CE90DB}"/>
              </a:ext>
            </a:extLst>
          </p:cNvPr>
          <p:cNvSpPr/>
          <p:nvPr/>
        </p:nvSpPr>
        <p:spPr>
          <a:xfrm>
            <a:off x="4778712" y="1995299"/>
            <a:ext cx="418991" cy="112411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63" name="TextBox 62">
            <a:extLst>
              <a:ext uri="{FF2B5EF4-FFF2-40B4-BE49-F238E27FC236}">
                <a16:creationId xmlns:a16="http://schemas.microsoft.com/office/drawing/2014/main" id="{D4E2FD15-30D4-944A-A4F0-9E9E9C2E97FC}"/>
              </a:ext>
            </a:extLst>
          </p:cNvPr>
          <p:cNvSpPr txBox="1"/>
          <p:nvPr/>
        </p:nvSpPr>
        <p:spPr>
          <a:xfrm>
            <a:off x="1388999" y="1941804"/>
            <a:ext cx="3459533" cy="1231106"/>
          </a:xfrm>
          <a:prstGeom prst="rect">
            <a:avLst/>
          </a:prstGeom>
          <a:noFill/>
          <a:ln>
            <a:noFill/>
          </a:ln>
        </p:spPr>
        <p:txBody>
          <a:bodyPr wrap="square" lIns="0" tIns="0" rIns="0" bIns="0" rtlCol="0">
            <a:spAutoFit/>
          </a:bodyPr>
          <a:lstStyle/>
          <a:p>
            <a:r>
              <a:rPr lang="en-US" sz="1600" i="1" kern="0" spc="-30" dirty="0">
                <a:latin typeface="Arial"/>
                <a:cs typeface="Arial"/>
              </a:rPr>
              <a:t>Could instead use </a:t>
            </a:r>
            <a:r>
              <a:rPr lang="en-US" sz="1600" b="1" i="1" kern="0" spc="-30" dirty="0">
                <a:latin typeface="Arial"/>
                <a:cs typeface="Arial"/>
              </a:rPr>
              <a:t>Argo CD</a:t>
            </a:r>
            <a:r>
              <a:rPr lang="en-US" sz="1600" i="1" kern="0" spc="-30" dirty="0">
                <a:latin typeface="Arial"/>
                <a:cs typeface="Arial"/>
              </a:rPr>
              <a:t> or </a:t>
            </a:r>
            <a:r>
              <a:rPr lang="en-US" sz="1600" b="1" i="1" kern="0" spc="-30" dirty="0">
                <a:latin typeface="Arial"/>
                <a:cs typeface="Arial"/>
              </a:rPr>
              <a:t>Flux CD</a:t>
            </a:r>
            <a:r>
              <a:rPr lang="en-US" sz="1600" i="1" kern="0" spc="-30" dirty="0">
                <a:latin typeface="Arial"/>
                <a:cs typeface="Arial"/>
              </a:rPr>
              <a:t> to drive updates to the cluster when the CR yaml is updated in the GitOps repo, instead of coding that into the GitHub Action for the stocktrader-gitops repo</a:t>
            </a:r>
          </a:p>
        </p:txBody>
      </p:sp>
      <p:pic>
        <p:nvPicPr>
          <p:cNvPr id="2" name="Picture 1">
            <a:extLst>
              <a:ext uri="{FF2B5EF4-FFF2-40B4-BE49-F238E27FC236}">
                <a16:creationId xmlns:a16="http://schemas.microsoft.com/office/drawing/2014/main" id="{EB37231A-5A62-CE43-A810-FD8CEAB6E43D}"/>
              </a:ext>
            </a:extLst>
          </p:cNvPr>
          <p:cNvPicPr>
            <a:picLocks noChangeAspect="1"/>
          </p:cNvPicPr>
          <p:nvPr/>
        </p:nvPicPr>
        <p:blipFill>
          <a:blip r:embed="rId2"/>
          <a:stretch>
            <a:fillRect/>
          </a:stretch>
        </p:blipFill>
        <p:spPr>
          <a:xfrm>
            <a:off x="7532212" y="4234288"/>
            <a:ext cx="4639150" cy="2598312"/>
          </a:xfrm>
          <a:prstGeom prst="rect">
            <a:avLst/>
          </a:prstGeom>
        </p:spPr>
      </p:pic>
      <p:sp>
        <p:nvSpPr>
          <p:cNvPr id="27" name="TextBox 26">
            <a:extLst>
              <a:ext uri="{FF2B5EF4-FFF2-40B4-BE49-F238E27FC236}">
                <a16:creationId xmlns:a16="http://schemas.microsoft.com/office/drawing/2014/main" id="{F218A5B9-A214-3643-A61D-28E027200BE4}"/>
              </a:ext>
            </a:extLst>
          </p:cNvPr>
          <p:cNvSpPr txBox="1"/>
          <p:nvPr/>
        </p:nvSpPr>
        <p:spPr>
          <a:xfrm>
            <a:off x="787044" y="729801"/>
            <a:ext cx="2122376" cy="615553"/>
          </a:xfrm>
          <a:prstGeom prst="rect">
            <a:avLst/>
          </a:prstGeom>
          <a:noFill/>
          <a:ln>
            <a:noFill/>
          </a:ln>
        </p:spPr>
        <p:txBody>
          <a:bodyPr wrap="none" lIns="0" tIns="0" rIns="0" bIns="0" rtlCol="0">
            <a:spAutoFit/>
          </a:bodyPr>
          <a:lstStyle/>
          <a:p>
            <a:pPr algn="ctr"/>
            <a:r>
              <a:rPr lang="en-US" sz="2000" i="1" kern="0" spc="-30" dirty="0">
                <a:solidFill>
                  <a:srgbClr val="FF0000"/>
                </a:solidFill>
                <a:latin typeface="Arial"/>
                <a:cs typeface="Arial"/>
              </a:rPr>
              <a:t>We use this in</a:t>
            </a:r>
          </a:p>
          <a:p>
            <a:pPr algn="ctr"/>
            <a:r>
              <a:rPr lang="en-US" sz="2000" b="1" i="1" kern="0" spc="-30" dirty="0">
                <a:solidFill>
                  <a:srgbClr val="FF0000"/>
                </a:solidFill>
                <a:latin typeface="Arial"/>
                <a:cs typeface="Arial"/>
              </a:rPr>
              <a:t>AWS </a:t>
            </a:r>
            <a:r>
              <a:rPr lang="en-US" sz="2000" i="1" kern="0" spc="-30" dirty="0">
                <a:solidFill>
                  <a:srgbClr val="FF0000"/>
                </a:solidFill>
                <a:latin typeface="Arial"/>
                <a:cs typeface="Arial"/>
              </a:rPr>
              <a:t>&amp; </a:t>
            </a:r>
            <a:r>
              <a:rPr lang="en-US" sz="2000" b="1" i="1" kern="0" spc="-30" dirty="0">
                <a:solidFill>
                  <a:srgbClr val="FF0000"/>
                </a:solidFill>
                <a:latin typeface="Arial"/>
                <a:cs typeface="Arial"/>
              </a:rPr>
              <a:t>IBM Cloud</a:t>
            </a:r>
          </a:p>
        </p:txBody>
      </p:sp>
    </p:spTree>
    <p:extLst>
      <p:ext uri="{BB962C8B-B14F-4D97-AF65-F5344CB8AC3E}">
        <p14:creationId xmlns:p14="http://schemas.microsoft.com/office/powerpoint/2010/main" val="231674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3D9F38B4-B106-A547-BE04-47D285ACB8A1}"/>
              </a:ext>
            </a:extLst>
          </p:cNvPr>
          <p:cNvSpPr txBox="1">
            <a:spLocks/>
          </p:cNvSpPr>
          <p:nvPr/>
        </p:nvSpPr>
        <p:spPr>
          <a:xfrm>
            <a:off x="190449" y="1159589"/>
            <a:ext cx="3151319" cy="43166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2"/>
                </a:solidFill>
                <a:latin typeface="IBM Plex Sans" panose="020B0503050203000203" pitchFamily="34" charset="0"/>
                <a:ea typeface="Helvetica Neue" panose="02000503000000020004" pitchFamily="2"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SegoeUIEmoji"/>
              </a:rPr>
              <a:t>Workflow sequence</a:t>
            </a:r>
          </a:p>
          <a:p>
            <a:pPr marL="799860" lvl="1" indent="-342797">
              <a:buFont typeface="+mj-lt"/>
              <a:buAutoNum type="arabicPeriod"/>
            </a:pPr>
            <a:r>
              <a:rPr lang="en-US" sz="1400" dirty="0">
                <a:latin typeface="SegoeUIEmoji"/>
              </a:rPr>
              <a:t>Git repo for a microservice gets a commit</a:t>
            </a:r>
          </a:p>
          <a:p>
            <a:pPr marL="799860" lvl="1" indent="-342797">
              <a:buFont typeface="+mj-lt"/>
              <a:buAutoNum type="arabicPeriod"/>
            </a:pPr>
            <a:r>
              <a:rPr lang="en-US" sz="1400" dirty="0">
                <a:latin typeface="SegoeUIEmoji"/>
              </a:rPr>
              <a:t>Microservices pipeline builds container with code changes</a:t>
            </a:r>
          </a:p>
          <a:p>
            <a:pPr marL="799860" lvl="1" indent="-342797">
              <a:buFont typeface="+mj-lt"/>
              <a:buAutoNum type="arabicPeriod"/>
            </a:pPr>
            <a:r>
              <a:rPr lang="en-US" sz="1400" dirty="0">
                <a:latin typeface="SegoeUIEmoji"/>
              </a:rPr>
              <a:t>New image is pushed with new version tag to ACR</a:t>
            </a:r>
          </a:p>
          <a:p>
            <a:pPr marL="799860" lvl="1" indent="-342797">
              <a:buFont typeface="+mj-lt"/>
              <a:buAutoNum type="arabicPeriod"/>
            </a:pPr>
            <a:r>
              <a:rPr lang="en-US" sz="1400" dirty="0">
                <a:latin typeface="SegoeUIEmoji"/>
              </a:rPr>
              <a:t>Flux image repo CRD detects new image in ACR and updates the K8s </a:t>
            </a:r>
            <a:r>
              <a:rPr lang="en-US" sz="1400" dirty="0" err="1">
                <a:latin typeface="SegoeUIEmoji"/>
              </a:rPr>
              <a:t>yaml</a:t>
            </a:r>
            <a:r>
              <a:rPr lang="en-US" sz="1400" dirty="0">
                <a:latin typeface="SegoeUIEmoji"/>
              </a:rPr>
              <a:t> manifests/Helm that use those images based on policy</a:t>
            </a:r>
          </a:p>
          <a:p>
            <a:pPr marL="799860" lvl="1" indent="-342797">
              <a:buFont typeface="+mj-lt"/>
              <a:buAutoNum type="arabicPeriod"/>
            </a:pPr>
            <a:r>
              <a:rPr lang="en-US" sz="1400" dirty="0">
                <a:latin typeface="SegoeUIEmoji"/>
              </a:rPr>
              <a:t>The git repo with the cluster manifest is updated with commit</a:t>
            </a:r>
          </a:p>
          <a:p>
            <a:pPr marL="799860" lvl="1" indent="-342797">
              <a:buFont typeface="+mj-lt"/>
              <a:buAutoNum type="arabicPeriod"/>
            </a:pPr>
            <a:r>
              <a:rPr lang="en-US" sz="1400" dirty="0">
                <a:latin typeface="SegoeUIEmoji"/>
              </a:rPr>
              <a:t>Flux git source repo CRD detects a new manifest for cluster and reconciles the state of cluster</a:t>
            </a:r>
          </a:p>
          <a:p>
            <a:endParaRPr lang="en-US" altLang="en-US" sz="800" dirty="0">
              <a:solidFill>
                <a:schemeClr val="tx1"/>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5F654E97-3DBB-A942-906E-0C83AAB542DF}"/>
              </a:ext>
            </a:extLst>
          </p:cNvPr>
          <p:cNvSpPr>
            <a:spLocks noGrp="1"/>
          </p:cNvSpPr>
          <p:nvPr>
            <p:ph type="sldNum" sz="quarter" idx="10"/>
          </p:nvPr>
        </p:nvSpPr>
        <p:spPr/>
        <p:txBody>
          <a:bodyPr/>
          <a:lstStyle/>
          <a:p>
            <a:r>
              <a:rPr lang="en-US" dirty="0"/>
              <a:t> </a:t>
            </a:r>
          </a:p>
        </p:txBody>
      </p:sp>
      <p:sp>
        <p:nvSpPr>
          <p:cNvPr id="7" name="Text Placeholder 6">
            <a:extLst>
              <a:ext uri="{FF2B5EF4-FFF2-40B4-BE49-F238E27FC236}">
                <a16:creationId xmlns:a16="http://schemas.microsoft.com/office/drawing/2014/main" id="{DE61A8FD-1089-9143-9AB2-25B4B1EE5D2D}"/>
              </a:ext>
            </a:extLst>
          </p:cNvPr>
          <p:cNvSpPr>
            <a:spLocks noGrp="1"/>
          </p:cNvSpPr>
          <p:nvPr>
            <p:ph type="body" sz="quarter" idx="22"/>
          </p:nvPr>
        </p:nvSpPr>
        <p:spPr>
          <a:xfrm>
            <a:off x="289840" y="570247"/>
            <a:ext cx="7313295" cy="366659"/>
          </a:xfrm>
        </p:spPr>
        <p:txBody>
          <a:bodyPr/>
          <a:lstStyle/>
          <a:p>
            <a:r>
              <a:rPr lang="en-US" sz="2400" dirty="0">
                <a:latin typeface="+mj-lt"/>
              </a:rPr>
              <a:t>GitOps with Flux CD on AKS </a:t>
            </a:r>
          </a:p>
        </p:txBody>
      </p:sp>
      <p:pic>
        <p:nvPicPr>
          <p:cNvPr id="3" name="Picture 2">
            <a:extLst>
              <a:ext uri="{FF2B5EF4-FFF2-40B4-BE49-F238E27FC236}">
                <a16:creationId xmlns:a16="http://schemas.microsoft.com/office/drawing/2014/main" id="{7DF2E97B-7789-8141-8EE3-D80764948572}"/>
              </a:ext>
            </a:extLst>
          </p:cNvPr>
          <p:cNvPicPr>
            <a:picLocks noChangeAspect="1"/>
          </p:cNvPicPr>
          <p:nvPr/>
        </p:nvPicPr>
        <p:blipFill>
          <a:blip r:embed="rId2"/>
          <a:stretch>
            <a:fillRect/>
          </a:stretch>
        </p:blipFill>
        <p:spPr>
          <a:xfrm>
            <a:off x="3341769" y="1249313"/>
            <a:ext cx="8948629" cy="4769212"/>
          </a:xfrm>
          <a:prstGeom prst="rect">
            <a:avLst/>
          </a:prstGeom>
        </p:spPr>
      </p:pic>
      <p:sp>
        <p:nvSpPr>
          <p:cNvPr id="9" name="Title 1">
            <a:extLst>
              <a:ext uri="{FF2B5EF4-FFF2-40B4-BE49-F238E27FC236}">
                <a16:creationId xmlns:a16="http://schemas.microsoft.com/office/drawing/2014/main" id="{68380FC1-A297-B649-824A-9F66FB45CE6C}"/>
              </a:ext>
            </a:extLst>
          </p:cNvPr>
          <p:cNvSpPr txBox="1">
            <a:spLocks/>
          </p:cNvSpPr>
          <p:nvPr/>
        </p:nvSpPr>
        <p:spPr>
          <a:xfrm>
            <a:off x="170719" y="93990"/>
            <a:ext cx="12104107" cy="861518"/>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799" dirty="0"/>
              <a:t>Stock Trader CI/CD – Azure Pipelines as vendor-specific  technology</a:t>
            </a:r>
          </a:p>
        </p:txBody>
      </p:sp>
      <p:sp>
        <p:nvSpPr>
          <p:cNvPr id="10" name="TextBox 9">
            <a:extLst>
              <a:ext uri="{FF2B5EF4-FFF2-40B4-BE49-F238E27FC236}">
                <a16:creationId xmlns:a16="http://schemas.microsoft.com/office/drawing/2014/main" id="{019010AA-A4B0-604E-A246-D07F793F2BF1}"/>
              </a:ext>
            </a:extLst>
          </p:cNvPr>
          <p:cNvSpPr txBox="1"/>
          <p:nvPr/>
        </p:nvSpPr>
        <p:spPr>
          <a:xfrm>
            <a:off x="257723" y="5476234"/>
            <a:ext cx="5889433" cy="984885"/>
          </a:xfrm>
          <a:prstGeom prst="rect">
            <a:avLst/>
          </a:prstGeom>
          <a:noFill/>
          <a:ln>
            <a:noFill/>
          </a:ln>
        </p:spPr>
        <p:txBody>
          <a:bodyPr wrap="none" lIns="0" tIns="0" rIns="0" bIns="0" rtlCol="0">
            <a:spAutoFit/>
          </a:bodyPr>
          <a:lstStyle/>
          <a:p>
            <a:pPr algn="ctr"/>
            <a:r>
              <a:rPr lang="en-US" sz="1600" i="1" kern="0" spc="-30" dirty="0">
                <a:solidFill>
                  <a:srgbClr val="FF0000"/>
                </a:solidFill>
                <a:latin typeface="Arial"/>
                <a:cs typeface="Arial"/>
              </a:rPr>
              <a:t>Slide from Mark for Azure today - expect something similar on GCP.</a:t>
            </a:r>
          </a:p>
          <a:p>
            <a:pPr algn="ctr"/>
            <a:r>
              <a:rPr lang="en-US" sz="1600" i="1" kern="0" spc="-30" dirty="0">
                <a:solidFill>
                  <a:srgbClr val="FF0000"/>
                </a:solidFill>
                <a:latin typeface="Arial"/>
                <a:cs typeface="Arial"/>
              </a:rPr>
              <a:t>Similar concepts to GHA approach used in IBM Cloud and AWS,</a:t>
            </a:r>
          </a:p>
          <a:p>
            <a:pPr algn="ctr"/>
            <a:r>
              <a:rPr lang="en-US" sz="1600" i="1" kern="0" spc="-30" dirty="0">
                <a:solidFill>
                  <a:srgbClr val="FF0000"/>
                </a:solidFill>
                <a:latin typeface="Arial"/>
                <a:cs typeface="Arial"/>
              </a:rPr>
              <a:t> except uses Flux CD in place of an explicitly coded pipeline action</a:t>
            </a:r>
            <a:br>
              <a:rPr lang="en-US" sz="1600" i="1" kern="0" spc="-30" dirty="0">
                <a:solidFill>
                  <a:srgbClr val="FF0000"/>
                </a:solidFill>
                <a:latin typeface="Arial"/>
                <a:cs typeface="Arial"/>
              </a:rPr>
            </a:br>
            <a:r>
              <a:rPr lang="en-US" sz="1600" i="1" kern="0" spc="-30" dirty="0">
                <a:solidFill>
                  <a:srgbClr val="FF0000"/>
                </a:solidFill>
                <a:latin typeface="Arial"/>
                <a:cs typeface="Arial"/>
              </a:rPr>
              <a:t> to synch the updated CR yaml with the cluster</a:t>
            </a:r>
          </a:p>
        </p:txBody>
      </p:sp>
    </p:spTree>
    <p:extLst>
      <p:ext uri="{BB962C8B-B14F-4D97-AF65-F5344CB8AC3E}">
        <p14:creationId xmlns:p14="http://schemas.microsoft.com/office/powerpoint/2010/main" val="6082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Additional candidates to add to build pipeline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200331" cy="5847755"/>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Start from a “curated” image in the production image registry </a:t>
            </a:r>
            <a:r>
              <a:rPr lang="en-US" sz="1800" kern="0" spc="-30" dirty="0">
                <a:latin typeface="Arial"/>
                <a:cs typeface="Arial"/>
              </a:rPr>
              <a:t>(rather than </a:t>
            </a:r>
            <a:r>
              <a:rPr lang="en-US" sz="1800" i="1" kern="0" spc="-30" dirty="0">
                <a:latin typeface="Arial"/>
                <a:cs typeface="Arial"/>
              </a:rPr>
              <a:t>Docker Hub</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The “curated” image could be customized to trust certs issued by the enterprise CA</a:t>
            </a:r>
          </a:p>
          <a:p>
            <a:pPr marL="914318" lvl="1" indent="-457200">
              <a:buFont typeface="Wingdings" pitchFamily="2" charset="2"/>
              <a:buChar char="Ø"/>
            </a:pPr>
            <a:r>
              <a:rPr lang="en-US" sz="1800" kern="0" spc="-30" dirty="0">
                <a:cs typeface="Arial"/>
              </a:rPr>
              <a:t>Scan this starting point image (referenced in </a:t>
            </a:r>
            <a:r>
              <a:rPr lang="en-US" sz="1800" kern="0" spc="-30" dirty="0">
                <a:latin typeface="Courier New" panose="02070309020205020404" pitchFamily="49" charset="0"/>
                <a:cs typeface="Courier New" panose="02070309020205020404" pitchFamily="49" charset="0"/>
              </a:rPr>
              <a:t>FROM</a:t>
            </a:r>
            <a:r>
              <a:rPr lang="en-US" sz="1800" kern="0" spc="-30" dirty="0">
                <a:cs typeface="Arial"/>
              </a:rPr>
              <a:t> line of </a:t>
            </a:r>
            <a:r>
              <a:rPr lang="en-US" sz="1800" i="1" kern="0" spc="-30" dirty="0" err="1">
                <a:cs typeface="Arial"/>
              </a:rPr>
              <a:t>Dockerfile</a:t>
            </a:r>
            <a:r>
              <a:rPr lang="en-US" sz="1800" kern="0" spc="-30" dirty="0">
                <a:cs typeface="Arial"/>
              </a:rPr>
              <a:t>) for newly reported vulnerabilities</a:t>
            </a:r>
            <a:br>
              <a:rPr lang="en-US" sz="1800" kern="0" spc="-30" dirty="0">
                <a:cs typeface="Arial"/>
              </a:rPr>
            </a:br>
            <a:endParaRPr lang="en-US" sz="700" kern="0" spc="-30" dirty="0">
              <a:cs typeface="Arial"/>
            </a:endParaRPr>
          </a:p>
          <a:p>
            <a:pPr marL="457200" indent="-457200">
              <a:buFont typeface="+mj-lt"/>
              <a:buAutoNum type="arabicPeriod"/>
            </a:pPr>
            <a:r>
              <a:rPr lang="en-US" sz="2000" kern="0" spc="-30" dirty="0">
                <a:latin typeface="Arial"/>
                <a:cs typeface="Arial"/>
              </a:rPr>
              <a:t>Run a static code analysis on each microservice </a:t>
            </a:r>
            <a:r>
              <a:rPr lang="en-US" sz="1800" kern="0" spc="-30" dirty="0">
                <a:latin typeface="Arial"/>
                <a:cs typeface="Arial"/>
              </a:rPr>
              <a:t>(such as via </a:t>
            </a:r>
            <a:r>
              <a:rPr lang="en-US" sz="1800" i="1" kern="0" spc="-30" dirty="0">
                <a:latin typeface="Arial"/>
                <a:cs typeface="Arial"/>
              </a:rPr>
              <a:t>SonarQube</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Likely that many issues will be reported today, which we should report in GitHub and fix as we have time</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Construct the key store and trust store during the build</a:t>
            </a:r>
          </a:p>
          <a:p>
            <a:pPr marL="914318" lvl="1" indent="-457200">
              <a:buFont typeface="Wingdings" pitchFamily="2" charset="2"/>
              <a:buChar char="Ø"/>
            </a:pPr>
            <a:r>
              <a:rPr lang="en-US" sz="1800" kern="0" spc="-30" dirty="0">
                <a:latin typeface="Arial"/>
                <a:cs typeface="Arial"/>
              </a:rPr>
              <a:t>Today we have private keys and certificates just open to the world in public Git repos</a:t>
            </a:r>
          </a:p>
          <a:p>
            <a:pPr marL="914318" lvl="1" indent="-457200">
              <a:buFont typeface="Wingdings" pitchFamily="2" charset="2"/>
              <a:buChar char="Ø"/>
            </a:pPr>
            <a:r>
              <a:rPr lang="en-US" sz="1800" kern="0" spc="-30" dirty="0">
                <a:latin typeface="Arial"/>
                <a:cs typeface="Arial"/>
              </a:rPr>
              <a:t>Or integrate with the </a:t>
            </a:r>
            <a:r>
              <a:rPr lang="en-US" sz="1800" kern="0" spc="-30" dirty="0" err="1">
                <a:latin typeface="Arial"/>
                <a:cs typeface="Arial"/>
              </a:rPr>
              <a:t>hyperscaler’s</a:t>
            </a:r>
            <a:r>
              <a:rPr lang="en-US" sz="1800" kern="0" spc="-30" dirty="0">
                <a:latin typeface="Arial"/>
                <a:cs typeface="Arial"/>
              </a:rPr>
              <a:t> key and certificate services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Run unit tests on each microservice </a:t>
            </a:r>
            <a:r>
              <a:rPr lang="en-US" sz="1800" kern="0" spc="-30" dirty="0">
                <a:latin typeface="Arial"/>
                <a:cs typeface="Arial"/>
              </a:rPr>
              <a:t>(such as via JUnit)</a:t>
            </a:r>
          </a:p>
          <a:p>
            <a:pPr marL="800018" lvl="1" indent="-342900">
              <a:buFont typeface="Wingdings" pitchFamily="2" charset="2"/>
              <a:buChar char="Ø"/>
            </a:pPr>
            <a:r>
              <a:rPr lang="en-US" sz="1800" kern="0" spc="-30" dirty="0">
                <a:latin typeface="Arial"/>
                <a:cs typeface="Arial"/>
              </a:rPr>
              <a:t>Could start the Liberty server and test curling the context root (like </a:t>
            </a:r>
            <a:r>
              <a:rPr lang="en-US" sz="1800" i="1" kern="0" spc="-30" dirty="0">
                <a:latin typeface="Arial"/>
                <a:cs typeface="Arial"/>
              </a:rPr>
              <a:t>Trader</a:t>
            </a:r>
            <a:r>
              <a:rPr lang="en-US" sz="1800" kern="0" spc="-30" dirty="0">
                <a:latin typeface="Arial"/>
                <a:cs typeface="Arial"/>
              </a:rPr>
              <a:t> does in its </a:t>
            </a:r>
            <a:r>
              <a:rPr lang="en-US" sz="1800" i="1" kern="0" spc="-30" dirty="0">
                <a:latin typeface="Arial"/>
                <a:cs typeface="Arial"/>
              </a:rPr>
              <a:t>Maven</a:t>
            </a:r>
            <a:r>
              <a:rPr lang="en-US" sz="1800" kern="0" spc="-30" dirty="0">
                <a:latin typeface="Arial"/>
                <a:cs typeface="Arial"/>
              </a:rPr>
              <a:t> build)</a:t>
            </a:r>
          </a:p>
          <a:p>
            <a:pPr marL="800018" lvl="1" indent="-342900">
              <a:buFont typeface="Wingdings" pitchFamily="2" charset="2"/>
              <a:buChar char="Ø"/>
            </a:pPr>
            <a:r>
              <a:rPr lang="en-US" sz="1800" kern="0" spc="-30" dirty="0">
                <a:latin typeface="Courier New" panose="02070309020205020404" pitchFamily="49" charset="0"/>
                <a:cs typeface="Courier New" panose="02070309020205020404" pitchFamily="49" charset="0"/>
              </a:rPr>
              <a:t>grep</a:t>
            </a:r>
            <a:r>
              <a:rPr lang="en-US" sz="1800" kern="0" spc="-30" dirty="0">
                <a:latin typeface="Arial"/>
                <a:cs typeface="Arial"/>
              </a:rPr>
              <a:t> the </a:t>
            </a:r>
            <a:r>
              <a:rPr lang="en-US" sz="1800" i="1" kern="0" spc="-30" dirty="0">
                <a:latin typeface="Arial"/>
                <a:cs typeface="Arial"/>
              </a:rPr>
              <a:t>messages.log</a:t>
            </a:r>
            <a:r>
              <a:rPr lang="en-US" sz="1800" kern="0" spc="-30" dirty="0">
                <a:latin typeface="Arial"/>
                <a:cs typeface="Arial"/>
              </a:rPr>
              <a:t> for any ERROR entries (and perhaps WARNINGs too)</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Scan the microservice docker image that just got built for vulnerabilities</a:t>
            </a:r>
          </a:p>
          <a:p>
            <a:pPr marL="800018" lvl="1" indent="-342900">
              <a:buFont typeface="Wingdings" pitchFamily="2" charset="2"/>
              <a:buChar char="Ø"/>
            </a:pPr>
            <a:r>
              <a:rPr lang="en-US" sz="1800" kern="0" spc="-30" dirty="0">
                <a:latin typeface="Arial"/>
                <a:cs typeface="Arial"/>
              </a:rPr>
              <a:t>Some image registries may do this automatically for newly pushed images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Automatically perform a “</a:t>
            </a:r>
            <a:r>
              <a:rPr lang="en-US" sz="1800" kern="0" spc="-30" dirty="0">
                <a:latin typeface="Courier New" panose="02070309020205020404" pitchFamily="49" charset="0"/>
                <a:cs typeface="Courier New" panose="02070309020205020404" pitchFamily="49" charset="0"/>
              </a:rPr>
              <a:t>loopctl.sh 1 1</a:t>
            </a:r>
            <a:r>
              <a:rPr lang="en-US" sz="2000" kern="0" spc="-30" dirty="0">
                <a:latin typeface="Arial"/>
                <a:cs typeface="Arial"/>
              </a:rPr>
              <a:t>” integration test once CR yaml is deployed</a:t>
            </a:r>
          </a:p>
          <a:p>
            <a:pPr marL="800018" lvl="1" indent="-342900">
              <a:buFont typeface="Wingdings" pitchFamily="2" charset="2"/>
              <a:buChar char="Ø"/>
            </a:pPr>
            <a:r>
              <a:rPr lang="en-US" sz="1800" kern="0" spc="-30" dirty="0">
                <a:latin typeface="Arial"/>
                <a:cs typeface="Arial"/>
              </a:rPr>
              <a:t>Need to wait for pods to pass readiness check</a:t>
            </a:r>
          </a:p>
          <a:p>
            <a:pPr marL="800018" lvl="1" indent="-342900">
              <a:buFont typeface="Wingdings" pitchFamily="2" charset="2"/>
              <a:buChar char="Ø"/>
            </a:pPr>
            <a:r>
              <a:rPr lang="en-US" sz="1800" kern="0" spc="-30" dirty="0">
                <a:latin typeface="Arial"/>
                <a:cs typeface="Arial"/>
              </a:rPr>
              <a:t>Check federated logs for ERROR (and perhaps WARNING) entries in this time window</a:t>
            </a:r>
            <a:endParaRPr lang="en-US" sz="2100" kern="0" spc="-30" dirty="0">
              <a:latin typeface="Arial"/>
              <a:cs typeface="Arial"/>
            </a:endParaRPr>
          </a:p>
          <a:p>
            <a:pPr marL="800018" lvl="1" indent="-342900">
              <a:buFont typeface="Wingdings" pitchFamily="2" charset="2"/>
              <a:buChar char="Ø"/>
            </a:pPr>
            <a:endParaRPr lang="en-US" sz="700" kern="0" spc="-30" dirty="0">
              <a:cs typeface="Arial"/>
            </a:endParaRPr>
          </a:p>
          <a:p>
            <a:pPr marL="457200" indent="-457200">
              <a:buFont typeface="+mj-lt"/>
              <a:buAutoNum type="arabicPeriod"/>
            </a:pPr>
            <a:r>
              <a:rPr lang="en-US" sz="2000" kern="0" spc="-30" dirty="0">
                <a:cs typeface="Arial"/>
              </a:rPr>
              <a:t>Run the cloud vendor’s security/compliance scan (like NIST) on app and its managed services</a:t>
            </a:r>
          </a:p>
          <a:p>
            <a:endParaRPr lang="en-US" sz="1800" kern="0" spc="-30" dirty="0">
              <a:latin typeface="Arial"/>
              <a:cs typeface="Arial"/>
            </a:endParaRPr>
          </a:p>
        </p:txBody>
      </p:sp>
    </p:spTree>
    <p:extLst>
      <p:ext uri="{BB962C8B-B14F-4D97-AF65-F5344CB8AC3E}">
        <p14:creationId xmlns:p14="http://schemas.microsoft.com/office/powerpoint/2010/main" val="105757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A7B4F-09E2-B743-AB40-EBA83F3AF482}"/>
              </a:ext>
            </a:extLst>
          </p:cNvPr>
          <p:cNvSpPr>
            <a:spLocks noGrp="1"/>
          </p:cNvSpPr>
          <p:nvPr>
            <p:ph idx="1"/>
          </p:nvPr>
        </p:nvSpPr>
        <p:spPr>
          <a:xfrm>
            <a:off x="430832" y="883228"/>
            <a:ext cx="11327160" cy="5091544"/>
          </a:xfrm>
        </p:spPr>
        <p:txBody>
          <a:bodyPr>
            <a:normAutofit/>
          </a:bodyPr>
          <a:lstStyle/>
          <a:p>
            <a:pPr>
              <a:lnSpc>
                <a:spcPct val="150000"/>
              </a:lnSpc>
              <a:buFont typeface="Wingdings" pitchFamily="2" charset="2"/>
              <a:buChar char="Ø"/>
            </a:pPr>
            <a:r>
              <a:rPr lang="en-US" sz="2400" dirty="0"/>
              <a:t> 3-5 public end points (VMs, EKS Gateway)</a:t>
            </a:r>
          </a:p>
          <a:p>
            <a:pPr>
              <a:lnSpc>
                <a:spcPct val="150000"/>
              </a:lnSpc>
              <a:buFont typeface="Wingdings" pitchFamily="2" charset="2"/>
              <a:buChar char="Ø"/>
            </a:pPr>
            <a:r>
              <a:rPr lang="en-US" sz="2400" dirty="0"/>
              <a:t>ECS Image scan (Auto + On-demand)</a:t>
            </a:r>
          </a:p>
          <a:p>
            <a:pPr>
              <a:lnSpc>
                <a:spcPct val="150000"/>
              </a:lnSpc>
              <a:buFont typeface="Wingdings" pitchFamily="2" charset="2"/>
              <a:buChar char="Ø"/>
            </a:pPr>
            <a:r>
              <a:rPr lang="en-US" sz="2400" dirty="0"/>
              <a:t>AWS CodeBuild (future) for code level compliance</a:t>
            </a:r>
          </a:p>
          <a:p>
            <a:pPr>
              <a:lnSpc>
                <a:spcPct val="150000"/>
              </a:lnSpc>
              <a:buFont typeface="Wingdings" pitchFamily="2" charset="2"/>
              <a:buChar char="Ø"/>
            </a:pPr>
            <a:r>
              <a:rPr lang="en-US" sz="2400" dirty="0"/>
              <a:t>Build a posture management dashboard - AWS Security Hub </a:t>
            </a:r>
          </a:p>
          <a:p>
            <a:pPr>
              <a:buFont typeface="Wingdings" pitchFamily="2" charset="2"/>
              <a:buChar char="Ø"/>
            </a:pPr>
            <a:r>
              <a:rPr lang="en-US" sz="2400" dirty="0"/>
              <a:t>Regulatory Compliance: ( Over kill for Stock Trader)</a:t>
            </a:r>
          </a:p>
          <a:p>
            <a:pPr lvl="1"/>
            <a:r>
              <a:rPr lang="en-US" sz="2000" b="1" dirty="0"/>
              <a:t>IST 800 171 </a:t>
            </a:r>
            <a:r>
              <a:rPr lang="en-US" sz="2000" dirty="0"/>
              <a:t>- Operational Best Practices (AWS Config)</a:t>
            </a:r>
          </a:p>
          <a:p>
            <a:pPr lvl="1"/>
            <a:r>
              <a:rPr lang="en-US" sz="2000" b="1" dirty="0"/>
              <a:t>NIST SP 800-171 </a:t>
            </a:r>
            <a:r>
              <a:rPr lang="en-US" sz="2000" dirty="0"/>
              <a:t>- Controlled Unclassified Information? (AWS Audit Manager)</a:t>
            </a:r>
          </a:p>
          <a:p>
            <a:pPr lvl="1"/>
            <a:r>
              <a:rPr lang="en-US" sz="2000" b="1" dirty="0"/>
              <a:t>NIST 800-53 framework</a:t>
            </a:r>
            <a:endParaRPr lang="en-US" sz="2000" dirty="0"/>
          </a:p>
          <a:p>
            <a:pPr lvl="1"/>
            <a:r>
              <a:rPr lang="en-US" sz="2000" b="1" dirty="0"/>
              <a:t>PCI DSS - </a:t>
            </a:r>
            <a:r>
              <a:rPr lang="en-US" sz="2000" dirty="0"/>
              <a:t>(If stocks were actually traded using any payments card)</a:t>
            </a:r>
          </a:p>
          <a:p>
            <a:pPr lvl="1"/>
            <a:r>
              <a:rPr lang="en-US" sz="2000" b="1" dirty="0"/>
              <a:t>NISP SP 800-207 </a:t>
            </a:r>
            <a:r>
              <a:rPr lang="en-US" sz="2000" dirty="0"/>
              <a:t>- Zero Trust compliance</a:t>
            </a:r>
            <a:br>
              <a:rPr lang="en-US" sz="2000" dirty="0"/>
            </a:br>
            <a:endParaRPr lang="en-US" sz="2000" dirty="0"/>
          </a:p>
        </p:txBody>
      </p:sp>
      <p:sp>
        <p:nvSpPr>
          <p:cNvPr id="6" name="Title 1">
            <a:extLst>
              <a:ext uri="{FF2B5EF4-FFF2-40B4-BE49-F238E27FC236}">
                <a16:creationId xmlns:a16="http://schemas.microsoft.com/office/drawing/2014/main" id="{53126ADF-9BD0-CB44-8E24-75ECFD73F585}"/>
              </a:ext>
            </a:extLst>
          </p:cNvPr>
          <p:cNvSpPr>
            <a:spLocks noGrp="1"/>
          </p:cNvSpPr>
          <p:nvPr>
            <p:ph type="title"/>
          </p:nvPr>
        </p:nvSpPr>
        <p:spPr>
          <a:xfrm>
            <a:off x="243776" y="265839"/>
            <a:ext cx="11701272" cy="430887"/>
          </a:xfrm>
        </p:spPr>
        <p:txBody>
          <a:bodyPr/>
          <a:lstStyle/>
          <a:p>
            <a:r>
              <a:rPr lang="en-US" sz="2800" dirty="0"/>
              <a:t>Stock Trader Security &amp; Compliance Scope</a:t>
            </a:r>
          </a:p>
        </p:txBody>
      </p:sp>
    </p:spTree>
    <p:extLst>
      <p:ext uri="{BB962C8B-B14F-4D97-AF65-F5344CB8AC3E}">
        <p14:creationId xmlns:p14="http://schemas.microsoft.com/office/powerpoint/2010/main" val="763377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55422"/>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https://medium.com/hybrid-cloud-engineering/the-ibm-stock-trader-operator-part-1-usage-9737a04b6848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apply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prereq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pPr marL="800018" lvl="1" indent="-342900">
              <a:buFont typeface="Wingdings" pitchFamily="2" charset="2"/>
              <a:buChar char="Ø"/>
            </a:pPr>
            <a:r>
              <a:rPr lang="en-US" sz="2000" kern="0" spc="-30" dirty="0">
                <a:latin typeface="Arial"/>
                <a:cs typeface="Arial"/>
              </a:rPr>
              <a:t>Also looking into using </a:t>
            </a:r>
            <a:r>
              <a:rPr lang="en-US" sz="2000" kern="0" spc="-30" dirty="0" err="1">
                <a:latin typeface="Arial"/>
                <a:cs typeface="Arial"/>
              </a:rPr>
              <a:t>Crossplane</a:t>
            </a:r>
            <a:r>
              <a:rPr lang="en-US" sz="2000" kern="0" spc="-30" dirty="0">
                <a:latin typeface="Arial"/>
                <a:cs typeface="Arial"/>
              </a:rPr>
              <a:t> to configure the prereq services</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364279</TotalTime>
  <Words>2180</Words>
  <Application>Microsoft Macintosh PowerPoint</Application>
  <PresentationFormat>Custom</PresentationFormat>
  <Paragraphs>328</Paragraphs>
  <Slides>15</Slides>
  <Notes>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15</vt:i4>
      </vt:variant>
    </vt:vector>
  </HeadingPairs>
  <TitlesOfParts>
    <vt:vector size="29" baseType="lpstr">
      <vt:lpstr>Arial</vt:lpstr>
      <vt:lpstr>Calibri</vt:lpstr>
      <vt:lpstr>Calibri Light</vt:lpstr>
      <vt:lpstr>Courier New</vt:lpstr>
      <vt:lpstr>Helvetica Light</vt:lpstr>
      <vt:lpstr>IBM Plex Sans</vt:lpstr>
      <vt:lpstr>SegoeUIEmoji</vt:lpstr>
      <vt:lpstr>Times New Roman</vt:lpstr>
      <vt:lpstr>TWK Everett</vt:lpstr>
      <vt:lpstr>Wingdings</vt:lpstr>
      <vt:lpstr>Zapfino</vt:lpstr>
      <vt:lpstr>IBM Cloud 2015</vt:lpstr>
      <vt:lpstr>Content_Template_1</vt:lpstr>
      <vt:lpstr>1_Content_Template_1</vt:lpstr>
      <vt:lpstr>IBM Stock Trader sample for Kubernetes – Basic</vt:lpstr>
      <vt:lpstr>IBM Stock Trader sample for Kubernetes – with optional pieces</vt:lpstr>
      <vt:lpstr>Stock Trader using hyperscaler services – AWS</vt:lpstr>
      <vt:lpstr>Load testing considerations</vt:lpstr>
      <vt:lpstr>Stock Trader CI/CD – GitHub Actions as generic pipeline technology</vt:lpstr>
      <vt:lpstr>PowerPoint Presentation</vt:lpstr>
      <vt:lpstr>Additional candidates to add to build pipeline</vt:lpstr>
      <vt:lpstr>Stock Trader Security &amp; Compliance Scope</vt:lpstr>
      <vt:lpstr>The “umbrella” operator for the IBM Stock Trader sample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970</cp:revision>
  <cp:lastPrinted>2016-04-22T22:34:10Z</cp:lastPrinted>
  <dcterms:created xsi:type="dcterms:W3CDTF">2015-04-04T16:51:36Z</dcterms:created>
  <dcterms:modified xsi:type="dcterms:W3CDTF">2022-02-11T15:58:54Z</dcterms:modified>
  <cp:category/>
</cp:coreProperties>
</file>